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85" r:id="rId4"/>
    <p:sldId id="284" r:id="rId5"/>
    <p:sldId id="283" r:id="rId6"/>
    <p:sldId id="282" r:id="rId7"/>
    <p:sldId id="281" r:id="rId8"/>
    <p:sldId id="280" r:id="rId9"/>
    <p:sldId id="279" r:id="rId10"/>
    <p:sldId id="278" r:id="rId11"/>
    <p:sldId id="277" r:id="rId12"/>
    <p:sldId id="276" r:id="rId13"/>
    <p:sldId id="275" r:id="rId14"/>
    <p:sldId id="274" r:id="rId15"/>
    <p:sldId id="273" r:id="rId16"/>
    <p:sldId id="272" r:id="rId17"/>
    <p:sldId id="271" r:id="rId18"/>
    <p:sldId id="270" r:id="rId19"/>
    <p:sldId id="269" r:id="rId20"/>
    <p:sldId id="268" r:id="rId21"/>
    <p:sldId id="267" r:id="rId22"/>
    <p:sldId id="266"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78739" autoAdjust="0"/>
  </p:normalViewPr>
  <p:slideViewPr>
    <p:cSldViewPr snapToGrid="0">
      <p:cViewPr varScale="1">
        <p:scale>
          <a:sx n="69" d="100"/>
          <a:sy n="69" d="100"/>
        </p:scale>
        <p:origin x="1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yleigh Cottam" userId="ff61d646-4d24-4c82-8de6-3aff3a51cc1d" providerId="ADAL" clId="{D582B202-0C26-42B8-A30E-45B6AB30BB25}"/>
    <pc:docChg chg="modSld">
      <pc:chgData name="Kayleigh Cottam" userId="ff61d646-4d24-4c82-8de6-3aff3a51cc1d" providerId="ADAL" clId="{D582B202-0C26-42B8-A30E-45B6AB30BB25}" dt="2025-03-04T12:33:09.254" v="5"/>
      <pc:docMkLst>
        <pc:docMk/>
      </pc:docMkLst>
      <pc:sldChg chg="modSp mod">
        <pc:chgData name="Kayleigh Cottam" userId="ff61d646-4d24-4c82-8de6-3aff3a51cc1d" providerId="ADAL" clId="{D582B202-0C26-42B8-A30E-45B6AB30BB25}" dt="2025-03-04T12:33:09.254" v="5"/>
        <pc:sldMkLst>
          <pc:docMk/>
          <pc:sldMk cId="1566617360" sldId="256"/>
        </pc:sldMkLst>
        <pc:spChg chg="mod">
          <ac:chgData name="Kayleigh Cottam" userId="ff61d646-4d24-4c82-8de6-3aff3a51cc1d" providerId="ADAL" clId="{D582B202-0C26-42B8-A30E-45B6AB30BB25}" dt="2025-03-04T12:33:09.254" v="5"/>
          <ac:spMkLst>
            <pc:docMk/>
            <pc:sldMk cId="1566617360" sldId="256"/>
            <ac:spMk id="8" creationId="{AEEF97D7-4BDB-EBC0-7B13-D56B83F4FB92}"/>
          </ac:spMkLst>
        </pc:spChg>
      </pc:sldChg>
      <pc:sldChg chg="modSp mod">
        <pc:chgData name="Kayleigh Cottam" userId="ff61d646-4d24-4c82-8de6-3aff3a51cc1d" providerId="ADAL" clId="{D582B202-0C26-42B8-A30E-45B6AB30BB25}" dt="2025-03-04T12:31:28.747" v="0" actId="1076"/>
        <pc:sldMkLst>
          <pc:docMk/>
          <pc:sldMk cId="3582854629" sldId="257"/>
        </pc:sldMkLst>
        <pc:spChg chg="mod">
          <ac:chgData name="Kayleigh Cottam" userId="ff61d646-4d24-4c82-8de6-3aff3a51cc1d" providerId="ADAL" clId="{D582B202-0C26-42B8-A30E-45B6AB30BB25}" dt="2025-03-04T12:31:28.747" v="0" actId="1076"/>
          <ac:spMkLst>
            <pc:docMk/>
            <pc:sldMk cId="3582854629" sldId="257"/>
            <ac:spMk id="4" creationId="{EF7754E4-1724-2A6C-6C03-6CDF3D5156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A2E93-6E69-4041-B356-A7692D091849}" type="datetimeFigureOut">
              <a:rPr lang="en-GB" smtClean="0"/>
              <a:t>09/07/2025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1EF82-580A-4FAB-B2B0-FE9883D48C4E}" type="slidenum">
              <a:rPr lang="en-GB" smtClean="0"/>
              <a:t>‹#›</a:t>
            </a:fld>
            <a:endParaRPr lang="en-GB"/>
          </a:p>
        </p:txBody>
      </p:sp>
    </p:spTree>
    <p:extLst>
      <p:ext uri="{BB962C8B-B14F-4D97-AF65-F5344CB8AC3E}">
        <p14:creationId xmlns:p14="http://schemas.microsoft.com/office/powerpoint/2010/main" val="1160322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discussing </a:t>
            </a:r>
            <a:r>
              <a:rPr lang="en-US" b="1" dirty="0"/>
              <a:t>Core Competency Theory</a:t>
            </a:r>
            <a:r>
              <a:rPr lang="en-US" dirty="0"/>
              <a:t>, introduced by Hamel and Prahalad (1990). This theory emphasizes that a company's success is built on unique strengths—</a:t>
            </a:r>
            <a:r>
              <a:rPr lang="en-US" b="1" dirty="0"/>
              <a:t>core competencies</a:t>
            </a:r>
            <a:r>
              <a:rPr lang="en-US" dirty="0"/>
              <a:t>—which provide a </a:t>
            </a:r>
            <a:r>
              <a:rPr lang="en-US" b="1" dirty="0"/>
              <a:t>competitive advantage</a:t>
            </a:r>
            <a:r>
              <a:rPr lang="en-US" dirty="0"/>
              <a:t>. Unlike traditional "outside-in" approaches that focus on market positioning, this is an </a:t>
            </a:r>
            <a:r>
              <a:rPr lang="en-US" b="1" dirty="0"/>
              <a:t>inside-out</a:t>
            </a:r>
            <a:r>
              <a:rPr lang="en-US" dirty="0"/>
              <a:t> strategy, where the organization's internal capabilities drive success.</a:t>
            </a:r>
          </a:p>
          <a:p>
            <a:r>
              <a:rPr lang="en-US" b="1" dirty="0"/>
              <a:t>What is a Core Competency?</a:t>
            </a:r>
          </a:p>
          <a:p>
            <a:r>
              <a:rPr lang="en-US" dirty="0"/>
              <a:t>A </a:t>
            </a:r>
            <a:r>
              <a:rPr lang="en-US" b="1" dirty="0"/>
              <a:t>core competency</a:t>
            </a:r>
            <a:r>
              <a:rPr lang="en-US" dirty="0"/>
              <a:t> is something that:</a:t>
            </a:r>
          </a:p>
          <a:p>
            <a:pPr>
              <a:buFont typeface="+mj-lt"/>
              <a:buAutoNum type="arabicPeriod"/>
            </a:pPr>
            <a:r>
              <a:rPr lang="en-US" b="1" dirty="0"/>
              <a:t>Is unique</a:t>
            </a:r>
            <a:r>
              <a:rPr lang="en-US" dirty="0"/>
              <a:t> – Competitors do not have it.</a:t>
            </a:r>
          </a:p>
          <a:p>
            <a:pPr>
              <a:buFont typeface="+mj-lt"/>
              <a:buAutoNum type="arabicPeriod"/>
            </a:pPr>
            <a:r>
              <a:rPr lang="en-US" b="1" dirty="0"/>
              <a:t>Adds value and increases profit</a:t>
            </a:r>
            <a:r>
              <a:rPr lang="en-US" dirty="0"/>
              <a:t> – It directly contributes to the company's success.</a:t>
            </a:r>
          </a:p>
          <a:p>
            <a:pPr>
              <a:buFont typeface="+mj-lt"/>
              <a:buAutoNum type="arabicPeriod"/>
            </a:pPr>
            <a:r>
              <a:rPr lang="en-US" b="1" dirty="0"/>
              <a:t>Is difficult to imitate</a:t>
            </a:r>
            <a:r>
              <a:rPr lang="en-US" dirty="0"/>
              <a:t> – Competitors cannot easily copy it.</a:t>
            </a:r>
          </a:p>
          <a:p>
            <a:r>
              <a:rPr lang="en-US" b="1" dirty="0"/>
              <a:t>Examples of Core Competencies</a:t>
            </a:r>
          </a:p>
          <a:p>
            <a:pPr>
              <a:buFont typeface="+mj-lt"/>
              <a:buAutoNum type="arabicPeriod"/>
            </a:pPr>
            <a:r>
              <a:rPr lang="en-US" b="1" dirty="0"/>
              <a:t>Apple – Design and Innovation</a:t>
            </a:r>
            <a:endParaRPr lang="en-US" dirty="0"/>
          </a:p>
          <a:p>
            <a:pPr marL="742950" lvl="1" indent="-285750">
              <a:buFont typeface="+mj-lt"/>
              <a:buAutoNum type="arabicPeriod"/>
            </a:pPr>
            <a:r>
              <a:rPr lang="en-US" dirty="0"/>
              <a:t>Apple’s ability to create sleek, user-friendly products with an integrated ecosystem (iPhones, Macs, AirPods) gives it a </a:t>
            </a:r>
            <a:r>
              <a:rPr lang="en-US" b="1" dirty="0"/>
              <a:t>sustainable competitive advantage</a:t>
            </a:r>
            <a:r>
              <a:rPr lang="en-US" dirty="0"/>
              <a:t>.</a:t>
            </a:r>
          </a:p>
          <a:p>
            <a:pPr marL="742950" lvl="1" indent="-285750">
              <a:buFont typeface="+mj-lt"/>
              <a:buAutoNum type="arabicPeriod"/>
            </a:pPr>
            <a:r>
              <a:rPr lang="en-US" dirty="0"/>
              <a:t>Other companies make smartphones, but Apple’s </a:t>
            </a:r>
            <a:r>
              <a:rPr lang="en-US" b="1" dirty="0"/>
              <a:t>brand loyalty, software-hardware integration, and customer experience</a:t>
            </a:r>
            <a:r>
              <a:rPr lang="en-US" dirty="0"/>
              <a:t> are hard to replicate.</a:t>
            </a:r>
          </a:p>
          <a:p>
            <a:pPr>
              <a:buFont typeface="+mj-lt"/>
              <a:buAutoNum type="arabicPeriod"/>
            </a:pPr>
            <a:r>
              <a:rPr lang="en-US" b="1" dirty="0"/>
              <a:t>Amazon – Logistics and Customer Service</a:t>
            </a:r>
            <a:endParaRPr lang="en-US" dirty="0"/>
          </a:p>
          <a:p>
            <a:pPr marL="742950" lvl="1" indent="-285750">
              <a:buFont typeface="+mj-lt"/>
              <a:buAutoNum type="arabicPeriod"/>
            </a:pPr>
            <a:r>
              <a:rPr lang="en-US" dirty="0"/>
              <a:t>Amazon’s </a:t>
            </a:r>
            <a:r>
              <a:rPr lang="en-US" b="1" dirty="0"/>
              <a:t>efficient supply chain, vast distribution network, and customer-centric approach</a:t>
            </a:r>
            <a:r>
              <a:rPr lang="en-US" dirty="0"/>
              <a:t> give it an edge in e-commerce.</a:t>
            </a:r>
          </a:p>
          <a:p>
            <a:pPr marL="742950" lvl="1" indent="-285750">
              <a:buFont typeface="+mj-lt"/>
              <a:buAutoNum type="arabicPeriod"/>
            </a:pPr>
            <a:r>
              <a:rPr lang="en-US" dirty="0"/>
              <a:t>Its ability to deliver products </a:t>
            </a:r>
            <a:r>
              <a:rPr lang="en-US" b="1" dirty="0"/>
              <a:t>quickly and reliably</a:t>
            </a:r>
            <a:r>
              <a:rPr lang="en-US" dirty="0"/>
              <a:t> makes it dominant in the market.</a:t>
            </a:r>
          </a:p>
          <a:p>
            <a:pPr>
              <a:buFont typeface="+mj-lt"/>
              <a:buAutoNum type="arabicPeriod"/>
            </a:pPr>
            <a:r>
              <a:rPr lang="en-US" b="1" dirty="0"/>
              <a:t>Toyota – Lean Manufacturing</a:t>
            </a:r>
            <a:endParaRPr lang="en-US" dirty="0"/>
          </a:p>
          <a:p>
            <a:pPr marL="742950" lvl="1" indent="-285750">
              <a:buFont typeface="+mj-lt"/>
              <a:buAutoNum type="arabicPeriod"/>
            </a:pPr>
            <a:r>
              <a:rPr lang="en-US" dirty="0"/>
              <a:t>Toyota developed the </a:t>
            </a:r>
            <a:r>
              <a:rPr lang="en-US" b="1" dirty="0"/>
              <a:t>Toyota Production System (TPS)</a:t>
            </a:r>
            <a:r>
              <a:rPr lang="en-US" dirty="0"/>
              <a:t>, focusing on efficiency, quality, and waste reduction.</a:t>
            </a:r>
          </a:p>
          <a:p>
            <a:pPr marL="742950" lvl="1" indent="-285750">
              <a:buFont typeface="+mj-lt"/>
              <a:buAutoNum type="arabicPeriod"/>
            </a:pPr>
            <a:r>
              <a:rPr lang="en-US" dirty="0"/>
              <a:t>This has allowed Toyota to maintain </a:t>
            </a:r>
            <a:r>
              <a:rPr lang="en-US" b="1" dirty="0"/>
              <a:t>cost advantages while ensuring high reliability</a:t>
            </a:r>
            <a:r>
              <a:rPr lang="en-US" dirty="0"/>
              <a:t>, making it difficult for competitors to match.</a:t>
            </a:r>
          </a:p>
          <a:p>
            <a:r>
              <a:rPr lang="en-US" b="1" dirty="0"/>
              <a:t>Strategic Implications</a:t>
            </a:r>
          </a:p>
          <a:p>
            <a:pPr>
              <a:buFont typeface="Arial" panose="020B0604020202020204" pitchFamily="34" charset="0"/>
              <a:buChar char="•"/>
            </a:pPr>
            <a:r>
              <a:rPr lang="en-US" dirty="0"/>
              <a:t>Companies must </a:t>
            </a:r>
            <a:r>
              <a:rPr lang="en-US" b="1" dirty="0"/>
              <a:t>identify, develop, and protect</a:t>
            </a:r>
            <a:r>
              <a:rPr lang="en-US" dirty="0"/>
              <a:t> their core competencies.</a:t>
            </a:r>
          </a:p>
          <a:p>
            <a:pPr>
              <a:buFont typeface="Arial" panose="020B0604020202020204" pitchFamily="34" charset="0"/>
              <a:buChar char="•"/>
            </a:pPr>
            <a:r>
              <a:rPr lang="en-US" b="1" dirty="0"/>
              <a:t>Core competencies evolve</a:t>
            </a:r>
            <a:r>
              <a:rPr lang="en-US" dirty="0"/>
              <a:t> with market changes. For example, Google’s core competency started with search algorithms but expanded into AI and cloud computing.</a:t>
            </a:r>
          </a:p>
          <a:p>
            <a:pPr>
              <a:buFont typeface="Arial" panose="020B0604020202020204" pitchFamily="34" charset="0"/>
              <a:buChar char="•"/>
            </a:pPr>
            <a:r>
              <a:rPr lang="en-US" dirty="0"/>
              <a:t>Competitive advantage is achieved by building </a:t>
            </a:r>
            <a:r>
              <a:rPr lang="en-US" b="1" dirty="0"/>
              <a:t>core competencies faster and at a lower cost than competitors</a:t>
            </a:r>
            <a:r>
              <a:rPr lang="en-US" dirty="0"/>
              <a:t>.</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3</a:t>
            </a:fld>
            <a:endParaRPr lang="en-GB"/>
          </a:p>
        </p:txBody>
      </p:sp>
    </p:spTree>
    <p:extLst>
      <p:ext uri="{BB962C8B-B14F-4D97-AF65-F5344CB8AC3E}">
        <p14:creationId xmlns:p14="http://schemas.microsoft.com/office/powerpoint/2010/main" val="176471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focus strategy</a:t>
            </a:r>
            <a:r>
              <a:rPr lang="en-US" dirty="0"/>
              <a:t> is one of the competitive approaches in Michael Porter’s framework that involves concentrating on a specific market segment or niche rather than trying to appeal to the broader market. This strategy is based on tailoring products, services, or marketing efforts to meet the particular needs of a narrowly defined customer group. By focusing on a specific domain of activity, businesses can serve their target market more effectively than competitors who adopt broader strategies.</a:t>
            </a:r>
          </a:p>
          <a:p>
            <a:r>
              <a:rPr lang="en-US" dirty="0"/>
              <a:t>There are </a:t>
            </a:r>
            <a:r>
              <a:rPr lang="en-US" b="1" dirty="0"/>
              <a:t>two types of focus strategies</a:t>
            </a:r>
            <a:r>
              <a:rPr lang="en-US" dirty="0"/>
              <a:t>: </a:t>
            </a:r>
            <a:r>
              <a:rPr lang="en-US" b="1" dirty="0"/>
              <a:t>cost-focus</a:t>
            </a:r>
            <a:r>
              <a:rPr lang="en-US" dirty="0"/>
              <a:t> and </a:t>
            </a:r>
            <a:r>
              <a:rPr lang="en-US" b="1" dirty="0"/>
              <a:t>differentiation-focus</a:t>
            </a:r>
            <a:r>
              <a:rPr lang="en-US" dirty="0"/>
              <a:t>. Both aim at a specific market segment but achieve their goals using different approaches — cost leadership or differentiation.</a:t>
            </a:r>
          </a:p>
          <a:p>
            <a:r>
              <a:rPr lang="en-US" b="1" dirty="0"/>
              <a:t>1. Cost-Focus Strategy</a:t>
            </a:r>
          </a:p>
          <a:p>
            <a:r>
              <a:rPr lang="en-US" dirty="0"/>
              <a:t>A </a:t>
            </a:r>
            <a:r>
              <a:rPr lang="en-US" b="1" dirty="0"/>
              <a:t>cost-focus strategy</a:t>
            </a:r>
            <a:r>
              <a:rPr lang="en-US" dirty="0"/>
              <a:t> is a variation of the cost-leadership strategy, but with a narrower scope. Instead of aiming to be the lowest-cost producer in the entire market, the company focuses on being the lowest-cost producer within a specific, targeted niche. This allows the company to cater to the unique needs of a particular segment at a lower cost than competitors who serve a broader market.</a:t>
            </a:r>
          </a:p>
          <a:p>
            <a:pPr>
              <a:buFont typeface="Arial" panose="020B0604020202020204" pitchFamily="34" charset="0"/>
              <a:buChar char="•"/>
            </a:pPr>
            <a:r>
              <a:rPr lang="en-US" b="1" dirty="0"/>
              <a:t>Example: Ryanair</a:t>
            </a:r>
            <a:br>
              <a:rPr lang="en-US" dirty="0"/>
            </a:br>
            <a:r>
              <a:rPr lang="en-US" dirty="0" err="1"/>
              <a:t>Ryanair</a:t>
            </a:r>
            <a:r>
              <a:rPr lang="en-US" dirty="0"/>
              <a:t> is a well-known example of a company that employs a cost-focus strategy. It operates as a low-cost airline, targeting budget-conscious travelers in Europe. Ryanair focuses on a narrow segment of the airline market: customers who are looking for the cheapest possible flights and are willing to forgo premium services (such as in-flight meals or entertainment) in exchange for lower fares. By streamlining operations, minimizing overhead, and charging for additional services (like luggage), Ryanair is able to provide low-cost air travel while targeting the specific segment of budget travelers.</a:t>
            </a:r>
          </a:p>
          <a:p>
            <a:pPr>
              <a:buFont typeface="Arial" panose="020B0604020202020204" pitchFamily="34" charset="0"/>
              <a:buChar char="•"/>
            </a:pPr>
            <a:r>
              <a:rPr lang="en-US" b="1" dirty="0"/>
              <a:t>Key Features of a Cost-Focus Strategy</a:t>
            </a:r>
            <a:r>
              <a:rPr lang="en-US" dirty="0"/>
              <a:t>:</a:t>
            </a:r>
          </a:p>
          <a:p>
            <a:pPr marL="742950" lvl="1" indent="-285750">
              <a:buFont typeface="Arial" panose="020B0604020202020204" pitchFamily="34" charset="0"/>
              <a:buChar char="•"/>
            </a:pPr>
            <a:r>
              <a:rPr lang="en-US" b="1" dirty="0"/>
              <a:t>Narrow Target Market</a:t>
            </a:r>
            <a:r>
              <a:rPr lang="en-US" dirty="0"/>
              <a:t>: The company targets a very specific group of customers who are price-sensitive or have particular needs that can be met with a lower-cost offering.</a:t>
            </a:r>
          </a:p>
          <a:p>
            <a:pPr marL="742950" lvl="1" indent="-285750">
              <a:buFont typeface="Arial" panose="020B0604020202020204" pitchFamily="34" charset="0"/>
              <a:buChar char="•"/>
            </a:pPr>
            <a:r>
              <a:rPr lang="en-US" b="1" dirty="0"/>
              <a:t>Efficiency in Operations</a:t>
            </a:r>
            <a:r>
              <a:rPr lang="en-US" dirty="0"/>
              <a:t>: The business must maintain efficiency and operational effectiveness to ensure that cost leadership can be achieved within the chosen segment.</a:t>
            </a:r>
          </a:p>
          <a:p>
            <a:pPr marL="742950" lvl="1" indent="-285750">
              <a:buFont typeface="Arial" panose="020B0604020202020204" pitchFamily="34" charset="0"/>
              <a:buChar char="•"/>
            </a:pPr>
            <a:r>
              <a:rPr lang="en-US" b="1" dirty="0"/>
              <a:t>Standardization</a:t>
            </a:r>
            <a:r>
              <a:rPr lang="en-US" dirty="0"/>
              <a:t>: Offering basic, standardized products or services that meet the essential needs of the niche without adding unnecessary costs.</a:t>
            </a:r>
          </a:p>
          <a:p>
            <a:pPr>
              <a:buFont typeface="Arial" panose="020B0604020202020204" pitchFamily="34" charset="0"/>
              <a:buChar char="•"/>
            </a:pPr>
            <a:r>
              <a:rPr lang="en-US" b="1" dirty="0"/>
              <a:t>Advantages of Cost-Focus</a:t>
            </a:r>
            <a:r>
              <a:rPr lang="en-US" dirty="0"/>
              <a:t>:</a:t>
            </a:r>
          </a:p>
          <a:p>
            <a:pPr marL="742950" lvl="1" indent="-285750">
              <a:buFont typeface="Arial" panose="020B0604020202020204" pitchFamily="34" charset="0"/>
              <a:buChar char="•"/>
            </a:pPr>
            <a:r>
              <a:rPr lang="en-US" b="1" dirty="0"/>
              <a:t>Competitive Advantage in the Niche</a:t>
            </a:r>
            <a:r>
              <a:rPr lang="en-US" dirty="0"/>
              <a:t>: By targeting a specific customer segment, the company can achieve economies of scale and cost advantages that competitors serving a wider market might not achieve.</a:t>
            </a:r>
          </a:p>
          <a:p>
            <a:pPr marL="742950" lvl="1" indent="-285750">
              <a:buFont typeface="Arial" panose="020B0604020202020204" pitchFamily="34" charset="0"/>
              <a:buChar char="•"/>
            </a:pPr>
            <a:r>
              <a:rPr lang="en-US" b="1" dirty="0"/>
              <a:t>Customer Loyalty</a:t>
            </a:r>
            <a:r>
              <a:rPr lang="en-US" dirty="0"/>
              <a:t>: Budget-conscious customers in the focused segment may develop strong brand loyalty due to the company’s affordability and specialization in their needs.</a:t>
            </a:r>
          </a:p>
          <a:p>
            <a:pPr>
              <a:buFont typeface="Arial" panose="020B0604020202020204" pitchFamily="34" charset="0"/>
              <a:buChar char="•"/>
            </a:pPr>
            <a:r>
              <a:rPr lang="en-US" b="1" dirty="0"/>
              <a:t>Challenges of Cost-Focus</a:t>
            </a:r>
            <a:r>
              <a:rPr lang="en-US" dirty="0"/>
              <a:t>:</a:t>
            </a:r>
          </a:p>
          <a:p>
            <a:pPr marL="742950" lvl="1" indent="-285750">
              <a:buFont typeface="Arial" panose="020B0604020202020204" pitchFamily="34" charset="0"/>
              <a:buChar char="•"/>
            </a:pPr>
            <a:r>
              <a:rPr lang="en-US" b="1" dirty="0"/>
              <a:t>Vulnerability to New Entrants</a:t>
            </a:r>
            <a:r>
              <a:rPr lang="en-US" dirty="0"/>
              <a:t>: The low-cost model might attract new entrants who want to serve the same niche, leading to increased competition and reduced margins.</a:t>
            </a:r>
          </a:p>
          <a:p>
            <a:pPr marL="742950" lvl="1" indent="-285750">
              <a:buFont typeface="Arial" panose="020B0604020202020204" pitchFamily="34" charset="0"/>
              <a:buChar char="•"/>
            </a:pPr>
            <a:r>
              <a:rPr lang="en-US" b="1" dirty="0"/>
              <a:t>Limited Market Growth</a:t>
            </a:r>
            <a:r>
              <a:rPr lang="en-US" dirty="0"/>
              <a:t>: Since the focus is on a narrow segment, there may be limited opportunities for expansion beyond that segment without compromising the cost leadership.</a:t>
            </a:r>
          </a:p>
          <a:p>
            <a:r>
              <a:rPr lang="en-US" b="1" dirty="0"/>
              <a:t>2. Differentiation-Focus Strategy</a:t>
            </a:r>
          </a:p>
          <a:p>
            <a:r>
              <a:rPr lang="en-US" dirty="0"/>
              <a:t>A </a:t>
            </a:r>
            <a:r>
              <a:rPr lang="en-US" b="1" dirty="0"/>
              <a:t>differentiation-focus strategy</a:t>
            </a:r>
            <a:r>
              <a:rPr lang="en-US" dirty="0"/>
              <a:t> is similar to the differentiation strategy, but it is targeted at a specific niche or segment of the market. Companies using this approach differentiate their offerings in ways that are tailored to the needs or preferences of a particular group of customers, rather than aiming to offer unique products for a broad market. The goal is to provide something highly specific and valuable to the target segment, which can command a premium price.</a:t>
            </a:r>
          </a:p>
          <a:p>
            <a:pPr>
              <a:buFont typeface="Arial" panose="020B0604020202020204" pitchFamily="34" charset="0"/>
              <a:buChar char="•"/>
            </a:pPr>
            <a:r>
              <a:rPr lang="en-US" b="1" dirty="0"/>
              <a:t>Example: Ecover (Ecological Cleaning Products)</a:t>
            </a:r>
            <a:br>
              <a:rPr lang="en-US" dirty="0"/>
            </a:br>
            <a:r>
              <a:rPr lang="en-US" b="1" dirty="0"/>
              <a:t>Ecover</a:t>
            </a:r>
            <a:r>
              <a:rPr lang="en-US" dirty="0"/>
              <a:t> is a prime example of a company that uses a differentiation-focus strategy. Ecover focuses on the niche market of environmentally conscious consumers who want eco-friendly, sustainable, and non-toxic cleaning products. Unlike mass-market cleaning brands, Ecover tailors its products to meet the specific needs of this group by offering products made from natural, biodegradable ingredients, and by emphasizing sustainability in production and packaging.</a:t>
            </a:r>
          </a:p>
          <a:p>
            <a:pPr>
              <a:buFont typeface="Arial" panose="020B0604020202020204" pitchFamily="34" charset="0"/>
              <a:buChar char="•"/>
            </a:pPr>
            <a:r>
              <a:rPr lang="en-US" b="1" dirty="0"/>
              <a:t>Key Features of a Differentiation-Focus Strategy</a:t>
            </a:r>
            <a:r>
              <a:rPr lang="en-US" dirty="0"/>
              <a:t>:</a:t>
            </a:r>
          </a:p>
          <a:p>
            <a:pPr marL="742950" lvl="1" indent="-285750">
              <a:buFont typeface="Arial" panose="020B0604020202020204" pitchFamily="34" charset="0"/>
              <a:buChar char="•"/>
            </a:pPr>
            <a:r>
              <a:rPr lang="en-US" b="1" dirty="0"/>
              <a:t>Targeted Differentiation</a:t>
            </a:r>
            <a:r>
              <a:rPr lang="en-US" dirty="0"/>
              <a:t>: The company tailors its product or service offering to the specific preferences or needs of a narrowly defined customer group, creating a unique value proposition that resonates deeply with that segment.</a:t>
            </a:r>
          </a:p>
          <a:p>
            <a:pPr marL="742950" lvl="1" indent="-285750">
              <a:buFont typeface="Arial" panose="020B0604020202020204" pitchFamily="34" charset="0"/>
              <a:buChar char="•"/>
            </a:pPr>
            <a:r>
              <a:rPr lang="en-US" b="1" dirty="0"/>
              <a:t>Premium Pricing</a:t>
            </a:r>
            <a:r>
              <a:rPr lang="en-US" dirty="0"/>
              <a:t>: Since the company is offering differentiated products that are valued by the niche segment, it can charge higher prices for its offerings.</a:t>
            </a:r>
          </a:p>
          <a:p>
            <a:pPr marL="742950" lvl="1" indent="-285750">
              <a:buFont typeface="Arial" panose="020B0604020202020204" pitchFamily="34" charset="0"/>
              <a:buChar char="•"/>
            </a:pPr>
            <a:r>
              <a:rPr lang="en-US" b="1" dirty="0"/>
              <a:t>Brand Identity and Loyalty</a:t>
            </a:r>
            <a:r>
              <a:rPr lang="en-US" dirty="0"/>
              <a:t>: A strong brand identity focused on the unique needs of the target market helps build customer loyalty and enhances the perceived value of the offering.</a:t>
            </a:r>
          </a:p>
          <a:p>
            <a:pPr>
              <a:buFont typeface="Arial" panose="020B0604020202020204" pitchFamily="34" charset="0"/>
              <a:buChar char="•"/>
            </a:pPr>
            <a:r>
              <a:rPr lang="en-US" b="1" dirty="0"/>
              <a:t>Advantages of Differentiation-Focus</a:t>
            </a:r>
            <a:r>
              <a:rPr lang="en-US" dirty="0"/>
              <a:t>:</a:t>
            </a:r>
          </a:p>
          <a:p>
            <a:pPr marL="742950" lvl="1" indent="-285750">
              <a:buFont typeface="Arial" panose="020B0604020202020204" pitchFamily="34" charset="0"/>
              <a:buChar char="•"/>
            </a:pPr>
            <a:r>
              <a:rPr lang="en-US" b="1" dirty="0"/>
              <a:t>High Customer Loyalty</a:t>
            </a:r>
            <a:r>
              <a:rPr lang="en-US" dirty="0"/>
              <a:t>: By tailoring offerings to the specific needs of a niche market, the company can create strong emotional bonds with customers, leading to loyalty and repeat business.</a:t>
            </a:r>
          </a:p>
          <a:p>
            <a:pPr marL="742950" lvl="1" indent="-285750">
              <a:buFont typeface="Arial" panose="020B0604020202020204" pitchFamily="34" charset="0"/>
              <a:buChar char="•"/>
            </a:pPr>
            <a:r>
              <a:rPr lang="en-US" b="1" dirty="0"/>
              <a:t>Pricing Power</a:t>
            </a:r>
            <a:r>
              <a:rPr lang="en-US" dirty="0"/>
              <a:t>: Because the product or service is highly differentiated and tailored, businesses can charge a premium price for the uniqueness it offers to the target segment.</a:t>
            </a:r>
          </a:p>
          <a:p>
            <a:pPr marL="742950" lvl="1" indent="-285750">
              <a:buFont typeface="Arial" panose="020B0604020202020204" pitchFamily="34" charset="0"/>
              <a:buChar char="•"/>
            </a:pPr>
            <a:r>
              <a:rPr lang="en-US" b="1" dirty="0"/>
              <a:t>Less Direct Competition</a:t>
            </a:r>
            <a:r>
              <a:rPr lang="en-US" dirty="0"/>
              <a:t>: By serving a niche with specific needs, the company faces less direct competition from broad-market competitors.</a:t>
            </a:r>
          </a:p>
          <a:p>
            <a:pPr>
              <a:buFont typeface="Arial" panose="020B0604020202020204" pitchFamily="34" charset="0"/>
              <a:buChar char="•"/>
            </a:pPr>
            <a:r>
              <a:rPr lang="en-US" b="1" dirty="0"/>
              <a:t>Challenges of Differentiation-Focus</a:t>
            </a:r>
            <a:r>
              <a:rPr lang="en-US" dirty="0"/>
              <a:t>:</a:t>
            </a:r>
          </a:p>
          <a:p>
            <a:pPr marL="742950" lvl="1" indent="-285750">
              <a:buFont typeface="Arial" panose="020B0604020202020204" pitchFamily="34" charset="0"/>
              <a:buChar char="•"/>
            </a:pPr>
            <a:r>
              <a:rPr lang="en-US" b="1" dirty="0"/>
              <a:t>Limited Market Size</a:t>
            </a:r>
            <a:r>
              <a:rPr lang="en-US" dirty="0"/>
              <a:t>: The niche market may not be large enough to generate significant revenue or growth opportunities, which can limit long-term success.</a:t>
            </a:r>
          </a:p>
          <a:p>
            <a:pPr marL="742950" lvl="1" indent="-285750">
              <a:buFont typeface="Arial" panose="020B0604020202020204" pitchFamily="34" charset="0"/>
              <a:buChar char="•"/>
            </a:pPr>
            <a:r>
              <a:rPr lang="en-US" b="1" dirty="0"/>
              <a:t>Risk of Imitation</a:t>
            </a:r>
            <a:r>
              <a:rPr lang="en-US" dirty="0"/>
              <a:t>: Competitors outside the niche may notice the success of a differentiated offering and attempt to enter the niche with their own versions of the product, diluting the uniqueness of the offering.</a:t>
            </a:r>
          </a:p>
          <a:p>
            <a:pPr marL="742950" lvl="1" indent="-285750">
              <a:buFont typeface="Arial" panose="020B0604020202020204" pitchFamily="34" charset="0"/>
              <a:buChar char="•"/>
            </a:pPr>
            <a:r>
              <a:rPr lang="en-US" b="1" dirty="0"/>
              <a:t>Market Sensitivity</a:t>
            </a:r>
            <a:r>
              <a:rPr lang="en-US" dirty="0"/>
              <a:t>: The focus on a specific segment means that changes in consumer preferences or economic conditions within that segment can significantly affect sales.</a:t>
            </a:r>
          </a:p>
          <a:p>
            <a:r>
              <a:rPr lang="en-US" dirty="0"/>
              <a:t>A </a:t>
            </a:r>
            <a:r>
              <a:rPr lang="en-US" b="1" dirty="0"/>
              <a:t>focus strategy</a:t>
            </a:r>
            <a:r>
              <a:rPr lang="en-US" dirty="0"/>
              <a:t> is a powerful way for companies to establish a competitive position by serving a specific market segment, whether through </a:t>
            </a:r>
            <a:r>
              <a:rPr lang="en-US" b="1" dirty="0"/>
              <a:t>cost-focus</a:t>
            </a:r>
            <a:r>
              <a:rPr lang="en-US" dirty="0"/>
              <a:t> or </a:t>
            </a:r>
            <a:r>
              <a:rPr lang="en-US" b="1" dirty="0"/>
              <a:t>differentiation-focus</a:t>
            </a:r>
            <a:r>
              <a:rPr lang="en-US" dirty="0"/>
              <a:t>. The focus is on narrowing the scope of the target market, which allows businesses to tailor their offerings to better meet the unique needs of that group.</a:t>
            </a:r>
          </a:p>
          <a:p>
            <a:pPr>
              <a:buFont typeface="Arial" panose="020B0604020202020204" pitchFamily="34" charset="0"/>
              <a:buChar char="•"/>
            </a:pPr>
            <a:r>
              <a:rPr lang="en-US" b="1" dirty="0"/>
              <a:t>Cost-focus</a:t>
            </a:r>
            <a:r>
              <a:rPr lang="en-US" dirty="0"/>
              <a:t> works well for companies that can achieve significant cost advantages and offer low-priced products to a specific, price-sensitive market.</a:t>
            </a:r>
          </a:p>
          <a:p>
            <a:pPr>
              <a:buFont typeface="Arial" panose="020B0604020202020204" pitchFamily="34" charset="0"/>
              <a:buChar char="•"/>
            </a:pPr>
            <a:r>
              <a:rPr lang="en-US" b="1" dirty="0"/>
              <a:t>Differentiation-focus</a:t>
            </a:r>
            <a:r>
              <a:rPr lang="en-US" dirty="0"/>
              <a:t>, on the other hand, is effective for businesses that offer unique, specialized products or services that are highly valued by a smaller but loyal customer base, justifying a premium price.</a:t>
            </a:r>
          </a:p>
          <a:p>
            <a:r>
              <a:rPr lang="en-US" dirty="0"/>
              <a:t>While both strategies can be highly effective, businesses need to carefully consider the size of the target segment, potential for growth, and risks of imitation from larger competitors. The key to success lies in deeply understanding the needs of the target market and crafting an offering that is truly valued by that segment.</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16</a:t>
            </a:fld>
            <a:endParaRPr lang="en-GB"/>
          </a:p>
        </p:txBody>
      </p:sp>
    </p:spTree>
    <p:extLst>
      <p:ext uri="{BB962C8B-B14F-4D97-AF65-F5344CB8AC3E}">
        <p14:creationId xmlns:p14="http://schemas.microsoft.com/office/powerpoint/2010/main" val="1480656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hybrid strategy</a:t>
            </a:r>
            <a:r>
              <a:rPr lang="en-US" dirty="0"/>
              <a:t> is a combination of two or more of Michael Porter’s generic strategies (Cost Leadership, Differentiation, and Focus) aimed at gaining competitive advantage. While Porter initially proposed that businesses should choose one strategy to focus on (cost leadership, differentiation, or focus), in practice, many companies blend aspects of different strategies to navigate the complexities of modern markets. The goal of a hybrid strategy is to achieve a competitive advantage by leveraging the strengths of multiple approaches, enabling a business to outperform rivals on several fronts.</a:t>
            </a:r>
          </a:p>
          <a:p>
            <a:r>
              <a:rPr lang="en-US" b="1" dirty="0"/>
              <a:t>What is a Hybrid Strategy?</a:t>
            </a:r>
          </a:p>
          <a:p>
            <a:r>
              <a:rPr lang="en-US" dirty="0"/>
              <a:t>A </a:t>
            </a:r>
            <a:r>
              <a:rPr lang="en-US" b="1" dirty="0"/>
              <a:t>hybrid strategy</a:t>
            </a:r>
            <a:r>
              <a:rPr lang="en-US" dirty="0"/>
              <a:t> involves simultaneously pursuing cost leadership and differentiation, or pursuing cost leadership in one segment while differentiating in another, with the aim of capturing a broad customer base while offering unique value. This approach allows businesses to target multiple market segments, combining the benefits of being a low-cost provider with those of offering differentiated products or services that cater to customer preferences.</a:t>
            </a:r>
          </a:p>
          <a:p>
            <a:r>
              <a:rPr lang="en-US" dirty="0"/>
              <a:t>In a hybrid strategy, businesses may focus on:</a:t>
            </a:r>
          </a:p>
          <a:p>
            <a:pPr>
              <a:buFont typeface="Arial" panose="020B0604020202020204" pitchFamily="34" charset="0"/>
              <a:buChar char="•"/>
            </a:pPr>
            <a:r>
              <a:rPr lang="en-US" b="1" dirty="0"/>
              <a:t>Cost Efficiency</a:t>
            </a:r>
            <a:r>
              <a:rPr lang="en-US" dirty="0"/>
              <a:t>: Reducing operational costs to stay competitive in pricing, but without sacrificing key elements of differentiation.</a:t>
            </a:r>
          </a:p>
          <a:p>
            <a:pPr>
              <a:buFont typeface="Arial" panose="020B0604020202020204" pitchFamily="34" charset="0"/>
              <a:buChar char="•"/>
            </a:pPr>
            <a:r>
              <a:rPr lang="en-US" b="1" dirty="0"/>
              <a:t>Unique Offerings</a:t>
            </a:r>
            <a:r>
              <a:rPr lang="en-US" dirty="0"/>
              <a:t>: Offering products or services with features that stand out from competitors, which allows for higher pricing or enhanced customer loyalty.</a:t>
            </a:r>
          </a:p>
          <a:p>
            <a:pPr>
              <a:buFont typeface="Arial" panose="020B0604020202020204" pitchFamily="34" charset="0"/>
              <a:buChar char="•"/>
            </a:pPr>
            <a:r>
              <a:rPr lang="en-US" b="1" dirty="0"/>
              <a:t>Flexibility and Innovation</a:t>
            </a:r>
            <a:r>
              <a:rPr lang="en-US" dirty="0"/>
              <a:t>: Continuously innovating to meet different customer needs across various segments while maintaining low costs.</a:t>
            </a:r>
          </a:p>
          <a:p>
            <a:r>
              <a:rPr lang="en-US" b="1" dirty="0"/>
              <a:t>Benefits of a Hybrid Strategy</a:t>
            </a:r>
          </a:p>
          <a:p>
            <a:pPr>
              <a:buFont typeface="+mj-lt"/>
              <a:buAutoNum type="arabicPeriod"/>
            </a:pPr>
            <a:r>
              <a:rPr lang="en-US" b="1" dirty="0"/>
              <a:t>Broad Customer Appeal</a:t>
            </a:r>
            <a:r>
              <a:rPr lang="en-US" dirty="0"/>
              <a:t>: A hybrid strategy allows companies to serve a wider variety of customers. By offering both competitive pricing (cost leadership) and unique features (differentiation), businesses can appeal to price-sensitive customers while also attracting those who value premium features.</a:t>
            </a:r>
          </a:p>
          <a:p>
            <a:pPr marL="742950" lvl="1" indent="-285750">
              <a:buFont typeface="+mj-lt"/>
              <a:buAutoNum type="arabicPeriod"/>
            </a:pPr>
            <a:r>
              <a:rPr lang="en-US" b="1" dirty="0"/>
              <a:t>Example</a:t>
            </a:r>
            <a:r>
              <a:rPr lang="en-US" dirty="0"/>
              <a:t>: </a:t>
            </a:r>
            <a:r>
              <a:rPr lang="en-US" b="1" dirty="0"/>
              <a:t>Toyota</a:t>
            </a:r>
            <a:r>
              <a:rPr lang="en-US" dirty="0"/>
              <a:t> with its </a:t>
            </a:r>
            <a:r>
              <a:rPr lang="en-US" b="1" dirty="0"/>
              <a:t>Lexus</a:t>
            </a:r>
            <a:r>
              <a:rPr lang="en-US" dirty="0"/>
              <a:t> line illustrates this hybrid approach. Toyota offers affordable cars (cost leadership), but its Lexus brand caters to customers seeking luxury and premium features (differentiation). This enables Toyota to capture a broad range of customers across different price points.</a:t>
            </a:r>
          </a:p>
          <a:p>
            <a:pPr>
              <a:buFont typeface="+mj-lt"/>
              <a:buAutoNum type="arabicPeriod"/>
            </a:pPr>
            <a:r>
              <a:rPr lang="en-US" b="1" dirty="0"/>
              <a:t>Increased Competitive Advantage</a:t>
            </a:r>
            <a:r>
              <a:rPr lang="en-US" dirty="0"/>
              <a:t>: By blending cost efficiency with differentiation, businesses can outperform competitors who only use one strategy. This dual approach makes it harder for competitors to replicate the business model because it combines the advantages of both approaches.</a:t>
            </a:r>
          </a:p>
          <a:p>
            <a:pPr marL="742950" lvl="1" indent="-285750">
              <a:buFont typeface="+mj-lt"/>
              <a:buAutoNum type="arabicPeriod"/>
            </a:pPr>
            <a:r>
              <a:rPr lang="en-US" b="1" dirty="0"/>
              <a:t>Example</a:t>
            </a:r>
            <a:r>
              <a:rPr lang="en-US" dirty="0"/>
              <a:t>: </a:t>
            </a:r>
            <a:r>
              <a:rPr lang="en-US" b="1" dirty="0"/>
              <a:t>IKEA</a:t>
            </a:r>
            <a:r>
              <a:rPr lang="en-US" dirty="0"/>
              <a:t> is an example of a company using a hybrid strategy. It focuses on cost leadership by offering low-priced furniture, but it also differentiates itself through unique designs, a distinctive in-store experience, and the convenience of flat-pack delivery. Customers are drawn to IKEA for both affordability and style.</a:t>
            </a:r>
          </a:p>
          <a:p>
            <a:pPr>
              <a:buFont typeface="+mj-lt"/>
              <a:buAutoNum type="arabicPeriod"/>
            </a:pPr>
            <a:r>
              <a:rPr lang="en-US" b="1" dirty="0"/>
              <a:t>Adaptability to Market Changes</a:t>
            </a:r>
            <a:r>
              <a:rPr lang="en-US" dirty="0"/>
              <a:t>: A hybrid strategy allows companies to be more flexible and adapt to changing market conditions. For instance, if a company needs to shift from being cost-focused to offering more differentiated products (or vice versa) due to market shifts or consumer trends, a hybrid strategy provides the groundwork for such transitions.</a:t>
            </a:r>
          </a:p>
          <a:p>
            <a:pPr>
              <a:buFont typeface="+mj-lt"/>
              <a:buAutoNum type="arabicPeriod"/>
            </a:pPr>
            <a:r>
              <a:rPr lang="en-US" b="1" dirty="0"/>
              <a:t>Risk Mitigation</a:t>
            </a:r>
            <a:r>
              <a:rPr lang="en-US" dirty="0"/>
              <a:t>: By combining multiple strategies, a company can hedge against the risks associated with focusing exclusively on a single approach. For example, if market conditions change and low-cost competition intensifies, the company can still rely on its differentiated offerings to maintain a competitive edge.</a:t>
            </a:r>
          </a:p>
          <a:p>
            <a:r>
              <a:rPr lang="en-US" b="1" dirty="0"/>
              <a:t>Challenges of a Hybrid Strategy</a:t>
            </a:r>
          </a:p>
          <a:p>
            <a:pPr>
              <a:buFont typeface="+mj-lt"/>
              <a:buAutoNum type="arabicPeriod"/>
            </a:pPr>
            <a:r>
              <a:rPr lang="en-US" b="1" dirty="0"/>
              <a:t>Complex Execution</a:t>
            </a:r>
            <a:r>
              <a:rPr lang="en-US" dirty="0"/>
              <a:t>: Managing a hybrid strategy is inherently more complex than focusing on a single strategy. It requires balancing different objectives — maintaining low costs while delivering differentiated value — which can be difficult to achieve without careful planning, coordination, and resources.</a:t>
            </a:r>
          </a:p>
          <a:p>
            <a:pPr>
              <a:buFont typeface="+mj-lt"/>
              <a:buAutoNum type="arabicPeriod"/>
            </a:pPr>
            <a:r>
              <a:rPr lang="en-US" b="1" dirty="0"/>
              <a:t>Potential for Strategic Confusion</a:t>
            </a:r>
            <a:r>
              <a:rPr lang="en-US" dirty="0"/>
              <a:t>: Companies pursuing a hybrid strategy may face internal and external confusion about their positioning. If a company tries to be both a low-cost leader and a differentiated player without clearly communicating its value proposition, it can confuse customers and employees about the company's core identity.</a:t>
            </a:r>
          </a:p>
          <a:p>
            <a:pPr marL="742950" lvl="1" indent="-285750">
              <a:buFont typeface="+mj-lt"/>
              <a:buAutoNum type="arabicPeriod"/>
            </a:pPr>
            <a:r>
              <a:rPr lang="en-US" b="1" dirty="0"/>
              <a:t>Example</a:t>
            </a:r>
            <a:r>
              <a:rPr lang="en-US" dirty="0"/>
              <a:t>: </a:t>
            </a:r>
            <a:r>
              <a:rPr lang="en-US" b="1" dirty="0"/>
              <a:t>Amazon</a:t>
            </a:r>
            <a:r>
              <a:rPr lang="en-US" dirty="0"/>
              <a:t> has faced challenges as it transitioned from primarily a low-cost e-commerce platform to also offering premium, differentiated services like Amazon Prime, its cloud computing business, and exclusive media content. While this has allowed Amazon to expand, it has also led to strategic ambiguity, as it tries to meet the needs of both budget-conscious consumers and those looking for high-end services.</a:t>
            </a:r>
          </a:p>
          <a:p>
            <a:pPr>
              <a:buFont typeface="+mj-lt"/>
              <a:buAutoNum type="arabicPeriod"/>
            </a:pPr>
            <a:r>
              <a:rPr lang="en-US" b="1" dirty="0"/>
              <a:t>Risk of “Stuck in the Middle”</a:t>
            </a:r>
            <a:r>
              <a:rPr lang="en-US" dirty="0"/>
              <a:t>: One major risk associated with hybrid strategies is the danger of being “stuck in the middle.” This term refers to a situation where a company does not fully succeed in either cost leadership or differentiation. If a business doesn’t effectively execute both aspects of the hybrid strategy, it can find itself in a weak competitive position, unable to fully capitalize on either strategy.</a:t>
            </a:r>
          </a:p>
          <a:p>
            <a:pPr marL="742950" lvl="1" indent="-285750">
              <a:buFont typeface="+mj-lt"/>
              <a:buAutoNum type="arabicPeriod"/>
            </a:pPr>
            <a:r>
              <a:rPr lang="en-US" b="1" dirty="0"/>
              <a:t>Example</a:t>
            </a:r>
            <a:r>
              <a:rPr lang="en-US" dirty="0"/>
              <a:t>: Some companies that attempt a hybrid strategy end up offering products that are not perceived as low-cost enough for budget-conscious customers and not unique enough to justify a premium price. This can leave the company competing in a crowded middle ground where it lacks a clear advantage over competitors pursuing one strategy more effectively.</a:t>
            </a:r>
          </a:p>
          <a:p>
            <a:pPr>
              <a:buFont typeface="+mj-lt"/>
              <a:buAutoNum type="arabicPeriod"/>
            </a:pPr>
            <a:r>
              <a:rPr lang="en-US" b="1" dirty="0"/>
              <a:t>Increased Cost Structures</a:t>
            </a:r>
            <a:r>
              <a:rPr lang="en-US" dirty="0"/>
              <a:t>: Achieving both low costs and differentiated features often requires substantial investment in areas like </a:t>
            </a:r>
            <a:r>
              <a:rPr lang="en-US" b="1" dirty="0"/>
              <a:t>research and development (R&amp;D)</a:t>
            </a:r>
            <a:r>
              <a:rPr lang="en-US" dirty="0"/>
              <a:t>, </a:t>
            </a:r>
            <a:r>
              <a:rPr lang="en-US" b="1" dirty="0"/>
              <a:t>technology</a:t>
            </a:r>
            <a:r>
              <a:rPr lang="en-US" dirty="0"/>
              <a:t>, and </a:t>
            </a:r>
            <a:r>
              <a:rPr lang="en-US" b="1" dirty="0"/>
              <a:t>marketing</a:t>
            </a:r>
            <a:r>
              <a:rPr lang="en-US" dirty="0"/>
              <a:t>. This can raise costs, which may reduce the company's ability to maintain the same level of cost leadership as purely low-cost competitors.</a:t>
            </a:r>
          </a:p>
          <a:p>
            <a:pPr marL="742950" lvl="1" indent="-285750">
              <a:buFont typeface="+mj-lt"/>
              <a:buAutoNum type="arabicPeriod"/>
            </a:pPr>
            <a:r>
              <a:rPr lang="en-US" b="1" dirty="0"/>
              <a:t>Example</a:t>
            </a:r>
            <a:r>
              <a:rPr lang="en-US" dirty="0"/>
              <a:t>: A company trying to produce high-quality, differentiated products while also keeping prices low may face difficulties in managing the supply chain, maintaining economies of scale, or keeping production costs down.</a:t>
            </a:r>
          </a:p>
          <a:p>
            <a:r>
              <a:rPr lang="en-US" b="1" dirty="0"/>
              <a:t>Examples of Companies Using Hybrid Strategies</a:t>
            </a:r>
          </a:p>
          <a:p>
            <a:pPr>
              <a:buFont typeface="+mj-lt"/>
              <a:buAutoNum type="arabicPeriod"/>
            </a:pPr>
            <a:r>
              <a:rPr lang="en-US" b="1" dirty="0"/>
              <a:t>Apple</a:t>
            </a:r>
            <a:r>
              <a:rPr lang="en-US" dirty="0"/>
              <a:t>:</a:t>
            </a:r>
          </a:p>
          <a:p>
            <a:pPr marL="742950" lvl="1" indent="-285750">
              <a:buFont typeface="+mj-lt"/>
              <a:buAutoNum type="arabicPeriod"/>
            </a:pPr>
            <a:r>
              <a:rPr lang="en-US" b="1" dirty="0"/>
              <a:t>Cost leadership</a:t>
            </a:r>
            <a:r>
              <a:rPr lang="en-US" dirty="0"/>
              <a:t>: Apple benefits from economies of scale in its production and has efficient supply chain management, which helps it reduce costs.</a:t>
            </a:r>
          </a:p>
          <a:p>
            <a:pPr marL="742950" lvl="1" indent="-285750">
              <a:buFont typeface="+mj-lt"/>
              <a:buAutoNum type="arabicPeriod"/>
            </a:pPr>
            <a:r>
              <a:rPr lang="en-US" b="1" dirty="0"/>
              <a:t>Differentiation</a:t>
            </a:r>
            <a:r>
              <a:rPr lang="en-US" dirty="0"/>
              <a:t>: Apple also differentiates through its premium design, software ecosystem, brand loyalty, and high-end features.</a:t>
            </a:r>
          </a:p>
          <a:p>
            <a:pPr marL="742950" lvl="1" indent="-285750">
              <a:buFont typeface="+mj-lt"/>
              <a:buAutoNum type="arabicPeriod"/>
            </a:pPr>
            <a:r>
              <a:rPr lang="en-US" b="1" dirty="0"/>
              <a:t>Hybrid in Action</a:t>
            </a:r>
            <a:r>
              <a:rPr lang="en-US" dirty="0"/>
              <a:t>: While Apple’s iPhones, iPads, and other products are often at a premium price point, they also achieve cost efficiencies, such as economies of scale, that help make their products relatively competitive in terms of production cost.</a:t>
            </a:r>
          </a:p>
          <a:p>
            <a:pPr>
              <a:buFont typeface="+mj-lt"/>
              <a:buAutoNum type="arabicPeriod"/>
            </a:pPr>
            <a:r>
              <a:rPr lang="en-US" b="1" dirty="0"/>
              <a:t>Nike</a:t>
            </a:r>
            <a:r>
              <a:rPr lang="en-US" dirty="0"/>
              <a:t>:</a:t>
            </a:r>
          </a:p>
          <a:p>
            <a:pPr marL="742950" lvl="1" indent="-285750">
              <a:buFont typeface="+mj-lt"/>
              <a:buAutoNum type="arabicPeriod"/>
            </a:pPr>
            <a:r>
              <a:rPr lang="en-US" b="1" dirty="0"/>
              <a:t>Cost leadership</a:t>
            </a:r>
            <a:r>
              <a:rPr lang="en-US" dirty="0"/>
              <a:t>: Nike produces a wide range of athletic shoes and apparel at scale, benefiting from cost efficiencies.</a:t>
            </a:r>
          </a:p>
          <a:p>
            <a:pPr marL="742950" lvl="1" indent="-285750">
              <a:buFont typeface="+mj-lt"/>
              <a:buAutoNum type="arabicPeriod"/>
            </a:pPr>
            <a:r>
              <a:rPr lang="en-US" b="1" dirty="0"/>
              <a:t>Differentiation</a:t>
            </a:r>
            <a:r>
              <a:rPr lang="en-US" dirty="0"/>
              <a:t>: Nike also differentiates with high-quality products, innovative designs, endorsements from athletes, and premium pricing.</a:t>
            </a:r>
          </a:p>
          <a:p>
            <a:pPr marL="742950" lvl="1" indent="-285750">
              <a:buFont typeface="+mj-lt"/>
              <a:buAutoNum type="arabicPeriod"/>
            </a:pPr>
            <a:r>
              <a:rPr lang="en-US" b="1" dirty="0"/>
              <a:t>Hybrid in Action</a:t>
            </a:r>
            <a:r>
              <a:rPr lang="en-US" dirty="0"/>
              <a:t>: Nike's ability to maintain a strong brand image, offer innovative products, and benefit from mass production strategies allows it to appeal to both high-end customers and more price-sensitive consumers.</a:t>
            </a:r>
          </a:p>
          <a:p>
            <a:pPr>
              <a:buFont typeface="+mj-lt"/>
              <a:buAutoNum type="arabicPeriod"/>
            </a:pPr>
            <a:r>
              <a:rPr lang="en-US" b="1" dirty="0"/>
              <a:t>Starbucks</a:t>
            </a:r>
            <a:r>
              <a:rPr lang="en-US" dirty="0"/>
              <a:t>:</a:t>
            </a:r>
          </a:p>
          <a:p>
            <a:pPr marL="742950" lvl="1" indent="-285750">
              <a:buFont typeface="+mj-lt"/>
              <a:buAutoNum type="arabicPeriod"/>
            </a:pPr>
            <a:r>
              <a:rPr lang="en-US" b="1" dirty="0"/>
              <a:t>Cost leadership</a:t>
            </a:r>
            <a:r>
              <a:rPr lang="en-US" dirty="0"/>
              <a:t>: Starbucks maintains cost efficiency through its vast network of stores, global supply chain, and operational systems.</a:t>
            </a:r>
          </a:p>
          <a:p>
            <a:pPr marL="742950" lvl="1" indent="-285750">
              <a:buFont typeface="+mj-lt"/>
              <a:buAutoNum type="arabicPeriod"/>
            </a:pPr>
            <a:r>
              <a:rPr lang="en-US" b="1" dirty="0"/>
              <a:t>Differentiation</a:t>
            </a:r>
            <a:r>
              <a:rPr lang="en-US" dirty="0"/>
              <a:t>: At the same time, Starbucks differentiates with premium-quality coffee, a strong brand, personalized experiences, and customer service.</a:t>
            </a:r>
          </a:p>
          <a:p>
            <a:pPr marL="742950" lvl="1" indent="-285750">
              <a:buFont typeface="+mj-lt"/>
              <a:buAutoNum type="arabicPeriod"/>
            </a:pPr>
            <a:r>
              <a:rPr lang="en-US" b="1" dirty="0"/>
              <a:t>Hybrid in Action</a:t>
            </a:r>
            <a:r>
              <a:rPr lang="en-US" dirty="0"/>
              <a:t>: Starbucks combines cost control with high levels of service, creating an environment where customers feel comfortable paying a premium for the brand, while still managing production and operational costs efficiently.</a:t>
            </a:r>
          </a:p>
          <a:p>
            <a:r>
              <a:rPr lang="en-US" b="1" dirty="0"/>
              <a:t>Conclusion:</a:t>
            </a:r>
          </a:p>
          <a:p>
            <a:r>
              <a:rPr lang="en-US" dirty="0"/>
              <a:t>A </a:t>
            </a:r>
            <a:r>
              <a:rPr lang="en-US" b="1" dirty="0"/>
              <a:t>hybrid strategy</a:t>
            </a:r>
            <a:r>
              <a:rPr lang="en-US" dirty="0"/>
              <a:t> offers businesses a way to leverage the advantages of both </a:t>
            </a:r>
            <a:r>
              <a:rPr lang="en-US" b="1" dirty="0"/>
              <a:t>cost leadership</a:t>
            </a:r>
            <a:r>
              <a:rPr lang="en-US" dirty="0"/>
              <a:t> and </a:t>
            </a:r>
            <a:r>
              <a:rPr lang="en-US" b="1" dirty="0"/>
              <a:t>differentiation</a:t>
            </a:r>
            <a:r>
              <a:rPr lang="en-US" dirty="0"/>
              <a:t> in a single strategic framework. This approach can provide a broader customer base, increased competitive advantage, and the ability to adapt to changing market conditions. However, it also presents several challenges, including the complexity of execution, the potential for strategic confusion, and the risk of being “stuck in the middle.”</a:t>
            </a:r>
          </a:p>
          <a:p>
            <a:r>
              <a:rPr lang="en-US" dirty="0"/>
              <a:t>Successfully implementing a hybrid strategy requires a careful balance of cost control and innovation, ensuring that neither element is sacrificed for the other. If executed well, it can lead to sustainable competitive advantages and allow companies to thrive in diverse market conditions. However, companies must be mindful of the increased complexity and costs involved in managing such a strategy.</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17</a:t>
            </a:fld>
            <a:endParaRPr lang="en-GB"/>
          </a:p>
        </p:txBody>
      </p:sp>
    </p:spTree>
    <p:extLst>
      <p:ext uri="{BB962C8B-B14F-4D97-AF65-F5344CB8AC3E}">
        <p14:creationId xmlns:p14="http://schemas.microsoft.com/office/powerpoint/2010/main" val="3478499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strategy is often described as a dynamic and interactive process where companies make strategic choices not only based on their own goals and capabilities but also in response to the actions and strategies of competitors. This interaction is similar to a game of chess, where each player’s moves influence the next moves of the other players. In the context of business, </a:t>
            </a:r>
            <a:r>
              <a:rPr lang="en-US" b="1" dirty="0"/>
              <a:t>strategic interdependence</a:t>
            </a:r>
            <a:r>
              <a:rPr lang="en-US" dirty="0"/>
              <a:t> means that companies cannot solely rely on their own plans, but must continuously assess and respond to the moves of their rivals in the marketplace.</a:t>
            </a:r>
          </a:p>
          <a:p>
            <a:r>
              <a:rPr lang="en-US" b="1" dirty="0"/>
              <a:t>Competitive Interaction: The Chessboard Analogy</a:t>
            </a:r>
          </a:p>
          <a:p>
            <a:r>
              <a:rPr lang="en-US" dirty="0"/>
              <a:t>The idea that business strategy is interactive can be illustrated by comparing it to a </a:t>
            </a:r>
            <a:r>
              <a:rPr lang="en-US" b="1" dirty="0"/>
              <a:t>game of chess</a:t>
            </a:r>
            <a:r>
              <a:rPr lang="en-US" dirty="0"/>
              <a:t>:</a:t>
            </a:r>
          </a:p>
          <a:p>
            <a:pPr>
              <a:buFont typeface="Arial" panose="020B0604020202020204" pitchFamily="34" charset="0"/>
              <a:buChar char="•"/>
            </a:pPr>
            <a:r>
              <a:rPr lang="en-US" b="1" dirty="0"/>
              <a:t>Moves</a:t>
            </a:r>
            <a:r>
              <a:rPr lang="en-US" dirty="0"/>
              <a:t>: Just like in chess, companies make strategic moves to gain advantage over rivals. These moves could involve pricing decisions, marketing campaigns, product innovations, or entering new markets.</a:t>
            </a:r>
          </a:p>
          <a:p>
            <a:pPr>
              <a:buFont typeface="Arial" panose="020B0604020202020204" pitchFamily="34" charset="0"/>
              <a:buChar char="•"/>
            </a:pPr>
            <a:r>
              <a:rPr lang="en-US" b="1" dirty="0"/>
              <a:t>Anticipation and Response</a:t>
            </a:r>
            <a:r>
              <a:rPr lang="en-US" dirty="0"/>
              <a:t>: In both chess and business, the key to success is not just making an effective move but also anticipating the opponent's next move and preparing a response. For instance, if a competitor lowers their prices, a company might need to respond with similar cost reductions, product improvements, or targeted promotions.</a:t>
            </a:r>
          </a:p>
          <a:p>
            <a:pPr>
              <a:buFont typeface="Arial" panose="020B0604020202020204" pitchFamily="34" charset="0"/>
              <a:buChar char="•"/>
            </a:pPr>
            <a:r>
              <a:rPr lang="en-US" b="1" dirty="0"/>
              <a:t>Strategy Adjustments</a:t>
            </a:r>
            <a:r>
              <a:rPr lang="en-US" dirty="0"/>
              <a:t>: As the game progresses, the strategies of the players evolve based on the opponent's actions. Similarly, businesses continuously adjust their strategies as they monitor competitor moves and market shifts.</a:t>
            </a:r>
          </a:p>
          <a:p>
            <a:r>
              <a:rPr lang="en-US" b="1" dirty="0"/>
              <a:t>Types of Competitive Interactions in Business Strategy</a:t>
            </a:r>
          </a:p>
          <a:p>
            <a:pPr>
              <a:buFont typeface="+mj-lt"/>
              <a:buAutoNum type="arabicPeriod"/>
            </a:pPr>
            <a:r>
              <a:rPr lang="en-US" b="1" dirty="0"/>
              <a:t>Cooperative Interactions (Collaboration or Tacit Collusion)</a:t>
            </a:r>
            <a:r>
              <a:rPr lang="en-US" dirty="0"/>
              <a:t>:</a:t>
            </a:r>
          </a:p>
          <a:p>
            <a:pPr marL="742950" lvl="1" indent="-285750">
              <a:buFont typeface="+mj-lt"/>
              <a:buAutoNum type="arabicPeriod"/>
            </a:pPr>
            <a:r>
              <a:rPr lang="en-US" dirty="0"/>
              <a:t>Sometimes competitors in a market may recognize the mutual benefits of cooperating. While not formal agreements, companies may indirectly align their strategies to avoid aggressive competition. This can occur in oligopolistic markets where a few dominant players control most of the market share.</a:t>
            </a:r>
          </a:p>
          <a:p>
            <a:pPr marL="742950" lvl="1" indent="-285750">
              <a:buFont typeface="+mj-lt"/>
              <a:buAutoNum type="arabicPeriod"/>
            </a:pPr>
            <a:r>
              <a:rPr lang="en-US" b="1" dirty="0"/>
              <a:t>Example</a:t>
            </a:r>
            <a:r>
              <a:rPr lang="en-US" dirty="0"/>
              <a:t>: Two major airlines may not directly compete on the same routes, or they may set similar pricing structures for certain services, thereby reducing competitive pressure.</a:t>
            </a:r>
          </a:p>
          <a:p>
            <a:pPr>
              <a:buFont typeface="+mj-lt"/>
              <a:buAutoNum type="arabicPeriod"/>
            </a:pPr>
            <a:r>
              <a:rPr lang="en-US" b="1" dirty="0"/>
              <a:t>Competitive Interactions</a:t>
            </a:r>
            <a:r>
              <a:rPr lang="en-US" dirty="0"/>
              <a:t>:</a:t>
            </a:r>
          </a:p>
          <a:p>
            <a:pPr marL="742950" lvl="1" indent="-285750">
              <a:buFont typeface="+mj-lt"/>
              <a:buAutoNum type="arabicPeriod"/>
            </a:pPr>
            <a:r>
              <a:rPr lang="en-US" dirty="0"/>
              <a:t>In other cases, companies may directly compete, often leading to price wars, increased advertising spending, or innovation races. Each competitor’s actions require responses, and businesses constantly reassess their strategies to gain a competitive edge.</a:t>
            </a:r>
          </a:p>
          <a:p>
            <a:pPr marL="742950" lvl="1" indent="-285750">
              <a:buFont typeface="+mj-lt"/>
              <a:buAutoNum type="arabicPeriod"/>
            </a:pPr>
            <a:r>
              <a:rPr lang="en-US" b="1" dirty="0"/>
              <a:t>Example</a:t>
            </a:r>
            <a:r>
              <a:rPr lang="en-US" dirty="0"/>
              <a:t>: In the tech industry, when one company releases a new feature or a new product, competitors quickly introduce similar innovations or upgrades to maintain market share, like how Samsung responds quickly to Apple’s new iPhone releases.</a:t>
            </a:r>
          </a:p>
          <a:p>
            <a:pPr>
              <a:buFont typeface="+mj-lt"/>
              <a:buAutoNum type="arabicPeriod"/>
            </a:pPr>
            <a:r>
              <a:rPr lang="en-US" b="1" dirty="0"/>
              <a:t>Strategic Moves and Countermoves</a:t>
            </a:r>
            <a:r>
              <a:rPr lang="en-US" dirty="0"/>
              <a:t>:</a:t>
            </a:r>
          </a:p>
          <a:p>
            <a:pPr marL="742950" lvl="1" indent="-285750">
              <a:buFont typeface="+mj-lt"/>
              <a:buAutoNum type="arabicPeriod"/>
            </a:pPr>
            <a:r>
              <a:rPr lang="en-US" dirty="0"/>
              <a:t>Companies frequently make strategic moves that provoke responses from competitors. These responses often take the form of countermoves. The dynamics of moves and countermoves create a continuous cycle of competition, which can drive both innovation and market changes.</a:t>
            </a:r>
          </a:p>
          <a:p>
            <a:pPr marL="742950" lvl="1" indent="-285750">
              <a:buFont typeface="+mj-lt"/>
              <a:buAutoNum type="arabicPeriod"/>
            </a:pPr>
            <a:r>
              <a:rPr lang="en-US" b="1" dirty="0"/>
              <a:t>Example</a:t>
            </a:r>
            <a:r>
              <a:rPr lang="en-US" dirty="0"/>
              <a:t>: A retailer offering a significant discount on certain products might prompt competitors to do the same or offer additional discounts on complementary items to attract customers. Alternatively, a new product launch could force competitors to either innovate or introduce similar products.</a:t>
            </a:r>
          </a:p>
          <a:p>
            <a:pPr>
              <a:buFont typeface="+mj-lt"/>
              <a:buAutoNum type="arabicPeriod"/>
            </a:pPr>
            <a:r>
              <a:rPr lang="en-US" b="1" dirty="0"/>
              <a:t>Mutual Awareness and Strategic Uncertainty</a:t>
            </a:r>
            <a:r>
              <a:rPr lang="en-US" dirty="0"/>
              <a:t>:</a:t>
            </a:r>
          </a:p>
          <a:p>
            <a:pPr marL="742950" lvl="1" indent="-285750">
              <a:buFont typeface="+mj-lt"/>
              <a:buAutoNum type="arabicPeriod"/>
            </a:pPr>
            <a:r>
              <a:rPr lang="en-US" dirty="0"/>
              <a:t>Just like in chess, competitors in business must account for the fact that their actions are not happening in a vacuum. Businesses must constantly observe and analyze the strategies of their competitors. The more aware competitors are of each other’s strategies, the more aligned their own strategies will become.</a:t>
            </a:r>
          </a:p>
          <a:p>
            <a:pPr marL="742950" lvl="1" indent="-285750">
              <a:buFont typeface="+mj-lt"/>
              <a:buAutoNum type="arabicPeriod"/>
            </a:pPr>
            <a:r>
              <a:rPr lang="en-US" dirty="0"/>
              <a:t>However, this awareness also leads to </a:t>
            </a:r>
            <a:r>
              <a:rPr lang="en-US" b="1" dirty="0"/>
              <a:t>strategic uncertainty</a:t>
            </a:r>
            <a:r>
              <a:rPr lang="en-US" dirty="0"/>
              <a:t>, as each player must consider how competitors will react to different moves. This uncertainty often drives businesses to engage in riskier or more innovative strategies, hoping to achieve a competitive edge.</a:t>
            </a:r>
          </a:p>
          <a:p>
            <a:r>
              <a:rPr lang="en-US" b="1" dirty="0"/>
              <a:t>Game Theory and Strategic Decision-Making</a:t>
            </a:r>
          </a:p>
          <a:p>
            <a:r>
              <a:rPr lang="en-US" dirty="0"/>
              <a:t>In business strategy, </a:t>
            </a:r>
            <a:r>
              <a:rPr lang="en-US" b="1" dirty="0"/>
              <a:t>game theory</a:t>
            </a:r>
            <a:r>
              <a:rPr lang="en-US" dirty="0"/>
              <a:t> is a tool often used to understand the interactions between competitors. It provides a framework for analyzing strategic decisions where the outcome depends not only on a company's own choices but also on the choices of others.</a:t>
            </a:r>
          </a:p>
          <a:p>
            <a:r>
              <a:rPr lang="en-US" b="1" dirty="0"/>
              <a:t>Key Concepts from Game Theory:</a:t>
            </a:r>
          </a:p>
          <a:p>
            <a:pPr>
              <a:buFont typeface="+mj-lt"/>
              <a:buAutoNum type="arabicPeriod"/>
            </a:pPr>
            <a:r>
              <a:rPr lang="en-US" b="1" dirty="0"/>
              <a:t>Nash Equilibrium</a:t>
            </a:r>
            <a:r>
              <a:rPr lang="en-US" dirty="0"/>
              <a:t>: In competitive situations, companies often reach a point where no player can improve their position by unilaterally changing their strategy. Each company’s strategy is optimal, given the strategies of others.</a:t>
            </a:r>
          </a:p>
          <a:p>
            <a:pPr marL="742950" lvl="1" indent="-285750">
              <a:buFont typeface="+mj-lt"/>
              <a:buAutoNum type="arabicPeriod"/>
            </a:pPr>
            <a:r>
              <a:rPr lang="en-US" b="1" dirty="0"/>
              <a:t>Example</a:t>
            </a:r>
            <a:r>
              <a:rPr lang="en-US" dirty="0"/>
              <a:t>: In an oligopoly, if each competitor has found a pricing point where lowering prices further would harm profits, and raising prices would drive customers away, the industry may stabilize at a point of mutual interdependence (Nash Equilibrium).</a:t>
            </a:r>
          </a:p>
          <a:p>
            <a:pPr>
              <a:buFont typeface="+mj-lt"/>
              <a:buAutoNum type="arabicPeriod"/>
            </a:pPr>
            <a:r>
              <a:rPr lang="en-US" b="1" dirty="0"/>
              <a:t>Dominant Strategy</a:t>
            </a:r>
            <a:r>
              <a:rPr lang="en-US" dirty="0"/>
              <a:t>: This is a strategy that provides the best payoff for a company regardless of what the competitor does. In some situations, companies have a dominant strategy that works well irrespective of competitors' moves.</a:t>
            </a:r>
          </a:p>
          <a:p>
            <a:pPr marL="742950" lvl="1" indent="-285750">
              <a:buFont typeface="+mj-lt"/>
              <a:buAutoNum type="arabicPeriod"/>
            </a:pPr>
            <a:r>
              <a:rPr lang="en-US" b="1" dirty="0"/>
              <a:t>Example</a:t>
            </a:r>
            <a:r>
              <a:rPr lang="en-US" dirty="0"/>
              <a:t>: A technology company investing heavily in R&amp;D to develop an innovative product that meets consumer needs more effectively than competitors may have a dominant strategy. While competitors may copy the idea, the company may retain the advantage due to early market dominance.</a:t>
            </a:r>
          </a:p>
          <a:p>
            <a:pPr>
              <a:buFont typeface="+mj-lt"/>
              <a:buAutoNum type="arabicPeriod"/>
            </a:pPr>
            <a:r>
              <a:rPr lang="en-US" b="1" dirty="0"/>
              <a:t>Prisoner’s Dilemma</a:t>
            </a:r>
            <a:r>
              <a:rPr lang="en-US" dirty="0"/>
              <a:t>: In a competitive environment, businesses may face situations where, despite cooperating being beneficial to both parties, they are incentivized to betray each other. For instance, two competitors may have the option to either keep prices high for mutual benefit or engage in a price war to gain market share, which ends up hurting both companies.</a:t>
            </a:r>
          </a:p>
          <a:p>
            <a:pPr marL="742950" lvl="1" indent="-285750">
              <a:buFont typeface="+mj-lt"/>
              <a:buAutoNum type="arabicPeriod"/>
            </a:pPr>
            <a:r>
              <a:rPr lang="en-US" b="1" dirty="0"/>
              <a:t>Example</a:t>
            </a:r>
            <a:r>
              <a:rPr lang="en-US" dirty="0"/>
              <a:t>: Two airlines might both benefit from maintaining higher ticket prices, but if one airline cuts prices to attract customers, the other might feel compelled to do the same, leading to a damaging price war.</a:t>
            </a:r>
          </a:p>
          <a:p>
            <a:pPr>
              <a:buFont typeface="+mj-lt"/>
              <a:buAutoNum type="arabicPeriod"/>
            </a:pPr>
            <a:r>
              <a:rPr lang="en-US" b="1" dirty="0"/>
              <a:t>Tit-for-Tat Strategy</a:t>
            </a:r>
            <a:r>
              <a:rPr lang="en-US" dirty="0"/>
              <a:t>: In many competitive scenarios, companies adopt a strategy of responding to competitors' actions with similar responses. This creates a sense of reciprocity, which can stabilize competitive behaviors over time.</a:t>
            </a:r>
          </a:p>
          <a:p>
            <a:pPr marL="742950" lvl="1" indent="-285750">
              <a:buFont typeface="+mj-lt"/>
              <a:buAutoNum type="arabicPeriod"/>
            </a:pPr>
            <a:r>
              <a:rPr lang="en-US" b="1" dirty="0"/>
              <a:t>Example</a:t>
            </a:r>
            <a:r>
              <a:rPr lang="en-US" dirty="0"/>
              <a:t>: If a competitor slashes prices on a product, a company may retaliate by offering similar discounts, effectively maintaining the competitive equilibrium.</a:t>
            </a:r>
          </a:p>
          <a:p>
            <a:r>
              <a:rPr lang="en-US" b="1" dirty="0"/>
              <a:t>Practical Application of the Interactive Nature of Strategy</a:t>
            </a:r>
          </a:p>
          <a:p>
            <a:pPr>
              <a:buFont typeface="+mj-lt"/>
              <a:buAutoNum type="arabicPeriod"/>
            </a:pPr>
            <a:r>
              <a:rPr lang="en-US" b="1" dirty="0"/>
              <a:t>Price Wars</a:t>
            </a:r>
            <a:r>
              <a:rPr lang="en-US" dirty="0"/>
              <a:t>:</a:t>
            </a:r>
          </a:p>
          <a:p>
            <a:pPr marL="742950" lvl="1" indent="-285750">
              <a:buFont typeface="+mj-lt"/>
              <a:buAutoNum type="arabicPeriod"/>
            </a:pPr>
            <a:r>
              <a:rPr lang="en-US" b="1" dirty="0"/>
              <a:t>Example</a:t>
            </a:r>
            <a:r>
              <a:rPr lang="en-US" dirty="0"/>
              <a:t>: In the retail industry, large companies like </a:t>
            </a:r>
            <a:r>
              <a:rPr lang="en-US" b="1" dirty="0"/>
              <a:t>Walmart</a:t>
            </a:r>
            <a:r>
              <a:rPr lang="en-US" dirty="0"/>
              <a:t> and </a:t>
            </a:r>
            <a:r>
              <a:rPr lang="en-US" b="1" dirty="0"/>
              <a:t>Target</a:t>
            </a:r>
            <a:r>
              <a:rPr lang="en-US" dirty="0"/>
              <a:t> constantly adjust their prices based on each other’s actions. If one lowers the price of certain products, the other often follows suit, resulting in a price war.</a:t>
            </a:r>
          </a:p>
          <a:p>
            <a:pPr marL="742950" lvl="1" indent="-285750">
              <a:buFont typeface="+mj-lt"/>
              <a:buAutoNum type="arabicPeriod"/>
            </a:pPr>
            <a:r>
              <a:rPr lang="en-US" dirty="0"/>
              <a:t>This interactive strategy can benefit consumers through lower prices but also squeeze profit margins for both retailers.</a:t>
            </a:r>
          </a:p>
          <a:p>
            <a:pPr>
              <a:buFont typeface="+mj-lt"/>
              <a:buAutoNum type="arabicPeriod"/>
            </a:pPr>
            <a:r>
              <a:rPr lang="en-US" b="1" dirty="0"/>
              <a:t>Innovation and Imitation</a:t>
            </a:r>
            <a:r>
              <a:rPr lang="en-US" dirty="0"/>
              <a:t>:</a:t>
            </a:r>
          </a:p>
          <a:p>
            <a:pPr marL="742950" lvl="1" indent="-285750">
              <a:buFont typeface="+mj-lt"/>
              <a:buAutoNum type="arabicPeriod"/>
            </a:pPr>
            <a:r>
              <a:rPr lang="en-US" dirty="0"/>
              <a:t>In highly competitive industries like smartphones or consumer electronics, companies like </a:t>
            </a:r>
            <a:r>
              <a:rPr lang="en-US" b="1" dirty="0"/>
              <a:t>Apple</a:t>
            </a:r>
            <a:r>
              <a:rPr lang="en-US" dirty="0"/>
              <a:t> and </a:t>
            </a:r>
            <a:r>
              <a:rPr lang="en-US" b="1" dirty="0"/>
              <a:t>Samsung</a:t>
            </a:r>
            <a:r>
              <a:rPr lang="en-US" dirty="0"/>
              <a:t> respond to each other’s innovations by introducing similar or superior features in their products.</a:t>
            </a:r>
          </a:p>
          <a:p>
            <a:pPr marL="742950" lvl="1" indent="-285750">
              <a:buFont typeface="+mj-lt"/>
              <a:buAutoNum type="arabicPeriod"/>
            </a:pPr>
            <a:r>
              <a:rPr lang="en-US" b="1" dirty="0"/>
              <a:t>Apple</a:t>
            </a:r>
            <a:r>
              <a:rPr lang="en-US" dirty="0"/>
              <a:t>’s introduction of the </a:t>
            </a:r>
            <a:r>
              <a:rPr lang="en-US" b="1" dirty="0"/>
              <a:t>iPhone</a:t>
            </a:r>
            <a:r>
              <a:rPr lang="en-US" dirty="0"/>
              <a:t> created a wave of innovation in the smartphone market, with competitors racing to offer similar features (such as larger screens, facial recognition, or wireless charging).</a:t>
            </a:r>
          </a:p>
          <a:p>
            <a:pPr>
              <a:buFont typeface="+mj-lt"/>
              <a:buAutoNum type="arabicPeriod"/>
            </a:pPr>
            <a:r>
              <a:rPr lang="en-US" b="1" dirty="0"/>
              <a:t>Market Entry or Exit</a:t>
            </a:r>
            <a:r>
              <a:rPr lang="en-US" dirty="0"/>
              <a:t>:</a:t>
            </a:r>
          </a:p>
          <a:p>
            <a:pPr marL="742950" lvl="1" indent="-285750">
              <a:buFont typeface="+mj-lt"/>
              <a:buAutoNum type="arabicPeriod"/>
            </a:pPr>
            <a:r>
              <a:rPr lang="en-US" dirty="0"/>
              <a:t>Companies may also respond strategically to competitors' moves in terms of entering new markets or exiting existing ones. For example, if a competitor enters a profitable new market, businesses may follow suit by expanding their own operations to capture part of the new opportunity.</a:t>
            </a:r>
          </a:p>
          <a:p>
            <a:pPr marL="742950" lvl="1" indent="-285750">
              <a:buFont typeface="+mj-lt"/>
              <a:buAutoNum type="arabicPeriod"/>
            </a:pPr>
            <a:r>
              <a:rPr lang="en-US" b="1" dirty="0"/>
              <a:t>Example</a:t>
            </a:r>
            <a:r>
              <a:rPr lang="en-US" dirty="0"/>
              <a:t>: When </a:t>
            </a:r>
            <a:r>
              <a:rPr lang="en-US" b="1" dirty="0"/>
              <a:t>Amazon</a:t>
            </a:r>
            <a:r>
              <a:rPr lang="en-US" dirty="0"/>
              <a:t> expanded into the grocery business with </a:t>
            </a:r>
            <a:r>
              <a:rPr lang="en-US" b="1" dirty="0"/>
              <a:t>Whole Foods</a:t>
            </a:r>
            <a:r>
              <a:rPr lang="en-US" dirty="0"/>
              <a:t>, traditional grocery chains like </a:t>
            </a:r>
            <a:r>
              <a:rPr lang="en-US" b="1" dirty="0"/>
              <a:t>Kroger</a:t>
            </a:r>
            <a:r>
              <a:rPr lang="en-US" dirty="0"/>
              <a:t> and </a:t>
            </a:r>
            <a:r>
              <a:rPr lang="en-US" b="1" dirty="0"/>
              <a:t>Walmart</a:t>
            </a:r>
            <a:r>
              <a:rPr lang="en-US" dirty="0"/>
              <a:t> responded by accelerating their own investments in e-commerce and delivery services.</a:t>
            </a:r>
          </a:p>
          <a:p>
            <a:r>
              <a:rPr lang="en-US" b="1" dirty="0"/>
              <a:t>Conclusion: The Importance of Strategic Awareness</a:t>
            </a:r>
          </a:p>
          <a:p>
            <a:r>
              <a:rPr lang="en-US" dirty="0"/>
              <a:t>Business strategy is deeply influenced by the moves of competitors, and companies must be adept at responding to these moves in real-time. Whether through cooperative tactics, competitive battles, or counterstrategies, companies must continuously analyze their rivals and adapt their actions to stay ahead. The </a:t>
            </a:r>
            <a:r>
              <a:rPr lang="en-US" b="1" dirty="0"/>
              <a:t>interactive nature</a:t>
            </a:r>
            <a:r>
              <a:rPr lang="en-US" dirty="0"/>
              <a:t> of strategy means that businesses must not only focus on their internal strengths and goals but must also anticipate and respond to the strategies and moves of their competitors.</a:t>
            </a:r>
          </a:p>
          <a:p>
            <a:r>
              <a:rPr lang="en-US" dirty="0"/>
              <a:t>In this environment, successful companies do not act in isolation but instead continuously monitor the market, adapt to competitors’ moves, and refine their own strategies to maintain a competitive edge. Like in a game of chess, where anticipating and responding to the opponent’s moves is critical, business leaders must always be thinking several steps ahead to stay competitive.</a:t>
            </a:r>
          </a:p>
          <a:p>
            <a:r>
              <a:rPr lang="en-US" dirty="0"/>
              <a:t>4o mini</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18</a:t>
            </a:fld>
            <a:endParaRPr lang="en-GB"/>
          </a:p>
        </p:txBody>
      </p:sp>
    </p:spTree>
    <p:extLst>
      <p:ext uri="{BB962C8B-B14F-4D97-AF65-F5344CB8AC3E}">
        <p14:creationId xmlns:p14="http://schemas.microsoft.com/office/powerpoint/2010/main" val="2620339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cooperative strategy</a:t>
            </a:r>
            <a:r>
              <a:rPr lang="en-US" dirty="0"/>
              <a:t> is a form of strategic interaction where companies, even though they are competitors, work together to achieve mutual benefits. This is in contrast to aggressive competitive strategies where companies focus solely on outperforming each other. In certain market conditions, too much competition can be harmful, not just for the individual companies involved, but for the entire industry. Cooperation allows competitors to create value together, reduce risks, or strengthen their positions against other potential entrants.</a:t>
            </a:r>
          </a:p>
          <a:p>
            <a:r>
              <a:rPr lang="en-US" dirty="0"/>
              <a:t>Game theory provides a useful framework for understanding how companies might engage in cooperative strategies, transforming the competitive "lose-lose" scenarios into more beneficial "win-win" situations.</a:t>
            </a:r>
          </a:p>
          <a:p>
            <a:r>
              <a:rPr lang="en-US" b="1" dirty="0"/>
              <a:t>Why Use a Cooperative Strategy?</a:t>
            </a:r>
          </a:p>
          <a:p>
            <a:pPr>
              <a:buFont typeface="+mj-lt"/>
              <a:buAutoNum type="arabicPeriod"/>
            </a:pPr>
            <a:r>
              <a:rPr lang="en-US" b="1" dirty="0"/>
              <a:t>Reduced Risk and Uncertainty</a:t>
            </a:r>
            <a:r>
              <a:rPr lang="en-US" dirty="0"/>
              <a:t>: In markets with high uncertainty or high costs of competition, cooperation can help firms stabilize their market position and reduce the risks associated with cutthroat rivalry.</a:t>
            </a:r>
          </a:p>
          <a:p>
            <a:pPr>
              <a:buFont typeface="+mj-lt"/>
              <a:buAutoNum type="arabicPeriod"/>
            </a:pPr>
            <a:r>
              <a:rPr lang="en-US" b="1" dirty="0"/>
              <a:t>Shared Resources and Expertise</a:t>
            </a:r>
            <a:r>
              <a:rPr lang="en-US" dirty="0"/>
              <a:t>: Collaboration allows companies to pool their resources or knowledge to achieve common goals, such as joint research and development or shared production facilities. This reduces individual costs and accelerates innovation.</a:t>
            </a:r>
          </a:p>
          <a:p>
            <a:pPr>
              <a:buFont typeface="+mj-lt"/>
              <a:buAutoNum type="arabicPeriod"/>
            </a:pPr>
            <a:r>
              <a:rPr lang="en-US" b="1" dirty="0"/>
              <a:t>Gaining Competitive Advantage over New Entrants</a:t>
            </a:r>
            <a:r>
              <a:rPr lang="en-US" dirty="0"/>
              <a:t>: By cooperating with certain competitors, firms can jointly increase entry barriers for potential entrants. By creating alliances or agreements, established companies can prevent new players from entering the market easily.</a:t>
            </a:r>
          </a:p>
          <a:p>
            <a:pPr>
              <a:buFont typeface="+mj-lt"/>
              <a:buAutoNum type="arabicPeriod"/>
            </a:pPr>
            <a:r>
              <a:rPr lang="en-US" b="1" dirty="0"/>
              <a:t>Long-Term Profitability</a:t>
            </a:r>
            <a:r>
              <a:rPr lang="en-US" dirty="0"/>
              <a:t>: Strategic cooperation often leads to long-term profitability for all parties involved. Instead of competing for short-term gains, companies can focus on growing the market or creating synergies, leading to sustainable advantages.</a:t>
            </a:r>
          </a:p>
          <a:p>
            <a:r>
              <a:rPr lang="en-US" b="1" dirty="0"/>
              <a:t>Game Theory and Cooperative Strategy</a:t>
            </a:r>
          </a:p>
          <a:p>
            <a:r>
              <a:rPr lang="en-US" dirty="0"/>
              <a:t>Game theory encourages businesses to view competition not just as a zero-sum game (where one’s gain is another’s loss), but as an opportunity to create joint value. In this sense, managers can transform a </a:t>
            </a:r>
            <a:r>
              <a:rPr lang="en-US" b="1" dirty="0"/>
              <a:t>“lose-lose”</a:t>
            </a:r>
            <a:r>
              <a:rPr lang="en-US" dirty="0"/>
              <a:t> scenario into a </a:t>
            </a:r>
            <a:r>
              <a:rPr lang="en-US" b="1" dirty="0"/>
              <a:t>“win-win”</a:t>
            </a:r>
            <a:r>
              <a:rPr lang="en-US" dirty="0"/>
              <a:t> by employing cooperative strategies. By applying game theory, businesses can make more informed decisions about how to interact with rivals, particularly when cooperation can lead to better overall outcomes.</a:t>
            </a:r>
          </a:p>
          <a:p>
            <a:r>
              <a:rPr lang="en-US" b="1" dirty="0"/>
              <a:t>Four Key Principles in Cooperative Strategy:</a:t>
            </a:r>
          </a:p>
          <a:p>
            <a:pPr>
              <a:buFont typeface="+mj-lt"/>
              <a:buAutoNum type="arabicPeriod"/>
            </a:pPr>
            <a:r>
              <a:rPr lang="en-US" b="1" dirty="0"/>
              <a:t>Ensure Repetition</a:t>
            </a:r>
            <a:r>
              <a:rPr lang="en-US" dirty="0"/>
              <a:t>:</a:t>
            </a:r>
          </a:p>
          <a:p>
            <a:pPr marL="742950" lvl="1" indent="-285750">
              <a:buFont typeface="+mj-lt"/>
              <a:buAutoNum type="arabicPeriod"/>
            </a:pPr>
            <a:r>
              <a:rPr lang="en-US" b="1" dirty="0"/>
              <a:t>Principle</a:t>
            </a:r>
            <a:r>
              <a:rPr lang="en-US" dirty="0"/>
              <a:t>: The potential for cooperation is much greater when interactions are repeated over time. In a one-time interaction, the temptation to betray the other player (i.e., defect) for immediate gain is high. However, when companies know they will interact again, they are more likely to cooperate.</a:t>
            </a:r>
          </a:p>
          <a:p>
            <a:pPr marL="742950" lvl="1" indent="-285750">
              <a:buFont typeface="+mj-lt"/>
              <a:buAutoNum type="arabicPeriod"/>
            </a:pPr>
            <a:r>
              <a:rPr lang="en-US" b="1" dirty="0"/>
              <a:t>Application</a:t>
            </a:r>
            <a:r>
              <a:rPr lang="en-US" dirty="0"/>
              <a:t>: Repeated interactions encourage long-term thinking, as businesses recognize the value of maintaining a good relationship for future collaboration. For example, if two companies in a shared supply chain repeatedly work together, they have the incentive to cooperate and maintain mutually beneficial relationships rather than sabotage each other for short-term gains.</a:t>
            </a:r>
          </a:p>
          <a:p>
            <a:pPr marL="742950" lvl="1" indent="-285750">
              <a:buFont typeface="+mj-lt"/>
              <a:buAutoNum type="arabicPeriod"/>
            </a:pPr>
            <a:r>
              <a:rPr lang="en-US" b="1" dirty="0"/>
              <a:t>Example</a:t>
            </a:r>
            <a:r>
              <a:rPr lang="en-US" dirty="0"/>
              <a:t>: </a:t>
            </a:r>
            <a:r>
              <a:rPr lang="en-US" b="1" dirty="0"/>
              <a:t>OPEC</a:t>
            </a:r>
            <a:r>
              <a:rPr lang="en-US" dirty="0"/>
              <a:t> (Organization of Petroleum Exporting Countries) is an example where cooperation over a long period helps stabilize oil prices through agreed production limits. If members constantly colluded in the long term, they could collectively control supply and demand, reducing the potential for aggressive price wars.</a:t>
            </a:r>
          </a:p>
          <a:p>
            <a:pPr>
              <a:buFont typeface="+mj-lt"/>
              <a:buAutoNum type="arabicPeriod"/>
            </a:pPr>
            <a:r>
              <a:rPr lang="en-US" b="1" dirty="0"/>
              <a:t>Signaling</a:t>
            </a:r>
            <a:r>
              <a:rPr lang="en-US" dirty="0"/>
              <a:t>:</a:t>
            </a:r>
          </a:p>
          <a:p>
            <a:pPr marL="742950" lvl="1" indent="-285750">
              <a:buFont typeface="+mj-lt"/>
              <a:buAutoNum type="arabicPeriod"/>
            </a:pPr>
            <a:r>
              <a:rPr lang="en-US" b="1" dirty="0"/>
              <a:t>Principle</a:t>
            </a:r>
            <a:r>
              <a:rPr lang="en-US" dirty="0"/>
              <a:t>: Effective signaling involves sending clear messages to competitors about intentions, which can promote cooperation. These signals help to reduce misunderstandings and increase trust between rivals, which is essential for collaboration.</a:t>
            </a:r>
          </a:p>
          <a:p>
            <a:pPr marL="742950" lvl="1" indent="-285750">
              <a:buFont typeface="+mj-lt"/>
              <a:buAutoNum type="arabicPeriod"/>
            </a:pPr>
            <a:r>
              <a:rPr lang="en-US" b="1" dirty="0"/>
              <a:t>Application</a:t>
            </a:r>
            <a:r>
              <a:rPr lang="en-US" dirty="0"/>
              <a:t>: Companies might use signaling to convey their willingness to cooperate, especially in industries where trust has to be built over time. For example, a company might signal its desire to cooperate by </a:t>
            </a:r>
            <a:r>
              <a:rPr lang="en-US" dirty="0" err="1"/>
              <a:t>publically</a:t>
            </a:r>
            <a:r>
              <a:rPr lang="en-US" dirty="0"/>
              <a:t> committing to avoid certain competitive tactics, such as price wars or hostile takeovers, thereby reducing the risk of destructive competition.</a:t>
            </a:r>
          </a:p>
          <a:p>
            <a:pPr marL="742950" lvl="1" indent="-285750">
              <a:buFont typeface="+mj-lt"/>
              <a:buAutoNum type="arabicPeriod"/>
            </a:pPr>
            <a:r>
              <a:rPr lang="en-US" b="1" dirty="0"/>
              <a:t>Example</a:t>
            </a:r>
            <a:r>
              <a:rPr lang="en-US" dirty="0"/>
              <a:t>: </a:t>
            </a:r>
            <a:r>
              <a:rPr lang="en-US" b="1" dirty="0"/>
              <a:t>Automobile manufacturers</a:t>
            </a:r>
            <a:r>
              <a:rPr lang="en-US" dirty="0"/>
              <a:t> often send signals about potential collaborations (e.g., joint ventures for new technologies) by announcing strategic alliances in the public sphere. This helps to set the stage for smoother collaboration in the future.</a:t>
            </a:r>
          </a:p>
          <a:p>
            <a:pPr>
              <a:buFont typeface="+mj-lt"/>
              <a:buAutoNum type="arabicPeriod"/>
            </a:pPr>
            <a:r>
              <a:rPr lang="en-US" b="1" dirty="0"/>
              <a:t>Deterrence</a:t>
            </a:r>
            <a:r>
              <a:rPr lang="en-US" dirty="0"/>
              <a:t>:</a:t>
            </a:r>
          </a:p>
          <a:p>
            <a:pPr marL="742950" lvl="1" indent="-285750">
              <a:buFont typeface="+mj-lt"/>
              <a:buAutoNum type="arabicPeriod"/>
            </a:pPr>
            <a:r>
              <a:rPr lang="en-US" b="1" dirty="0"/>
              <a:t>Principle</a:t>
            </a:r>
            <a:r>
              <a:rPr lang="en-US" dirty="0"/>
              <a:t>: Deterrence refers to the idea of establishing consequences for non-cooperative behavior. When companies understand that failure to cooperate will lead to negative outcomes, they are more likely to maintain cooperative relationships.</a:t>
            </a:r>
          </a:p>
          <a:p>
            <a:pPr marL="742950" lvl="1" indent="-285750">
              <a:buFont typeface="+mj-lt"/>
              <a:buAutoNum type="arabicPeriod"/>
            </a:pPr>
            <a:r>
              <a:rPr lang="en-US" b="1" dirty="0"/>
              <a:t>Application</a:t>
            </a:r>
            <a:r>
              <a:rPr lang="en-US" dirty="0"/>
              <a:t>: This involves signaling to competitors that failing to cooperate could result in a competitive retaliation that would hurt all parties. Essentially, companies make the cost of non-cooperation higher than the benefits.</a:t>
            </a:r>
          </a:p>
          <a:p>
            <a:pPr marL="742950" lvl="1" indent="-285750">
              <a:buFont typeface="+mj-lt"/>
              <a:buAutoNum type="arabicPeriod"/>
            </a:pPr>
            <a:r>
              <a:rPr lang="en-US" b="1" dirty="0"/>
              <a:t>Example</a:t>
            </a:r>
            <a:r>
              <a:rPr lang="en-US" dirty="0"/>
              <a:t>: In the </a:t>
            </a:r>
            <a:r>
              <a:rPr lang="en-US" b="1" dirty="0"/>
              <a:t>airline industry</a:t>
            </a:r>
            <a:r>
              <a:rPr lang="en-US" dirty="0"/>
              <a:t>, companies might agree on fare prices to avoid price wars. However, if one company aggressively cuts fares to gain market share, the others could retaliate by further cutting prices, damaging all airlines' profitability. The deterrence mechanism here is the potential harm caused by retaliation.</a:t>
            </a:r>
          </a:p>
          <a:p>
            <a:pPr>
              <a:buFont typeface="+mj-lt"/>
              <a:buAutoNum type="arabicPeriod"/>
            </a:pPr>
            <a:r>
              <a:rPr lang="en-US" b="1" dirty="0"/>
              <a:t>Commitment</a:t>
            </a:r>
            <a:r>
              <a:rPr lang="en-US" dirty="0"/>
              <a:t>:</a:t>
            </a:r>
          </a:p>
          <a:p>
            <a:pPr marL="742950" lvl="1" indent="-285750">
              <a:buFont typeface="+mj-lt"/>
              <a:buAutoNum type="arabicPeriod"/>
            </a:pPr>
            <a:r>
              <a:rPr lang="en-US" b="1" dirty="0"/>
              <a:t>Principle</a:t>
            </a:r>
            <a:r>
              <a:rPr lang="en-US" dirty="0"/>
              <a:t>: Commitment refers to the idea that companies need to make credible commitments to cooperate. The commitment to cooperate should be visible and enforceable, and firms must signal their intent to stick to cooperative agreements to avoid breaking trust.</a:t>
            </a:r>
          </a:p>
          <a:p>
            <a:pPr marL="742950" lvl="1" indent="-285750">
              <a:buFont typeface="+mj-lt"/>
              <a:buAutoNum type="arabicPeriod"/>
            </a:pPr>
            <a:r>
              <a:rPr lang="en-US" b="1" dirty="0"/>
              <a:t>Application</a:t>
            </a:r>
            <a:r>
              <a:rPr lang="en-US" dirty="0"/>
              <a:t>: A commitment can involve concrete actions that show a long-term dedication to collaboration, such as entering into long-term contracts, joint ventures, or other formal agreements that demonstrate trust. This principle helps reduce the likelihood of one party defecting or betraying the other for short-term advantage.</a:t>
            </a:r>
          </a:p>
          <a:p>
            <a:pPr marL="742950" lvl="1" indent="-285750">
              <a:buFont typeface="+mj-lt"/>
              <a:buAutoNum type="arabicPeriod"/>
            </a:pPr>
            <a:r>
              <a:rPr lang="en-US" b="1" dirty="0"/>
              <a:t>Example</a:t>
            </a:r>
            <a:r>
              <a:rPr lang="en-US" dirty="0"/>
              <a:t>: </a:t>
            </a:r>
            <a:r>
              <a:rPr lang="en-US" b="1" dirty="0"/>
              <a:t>Apple</a:t>
            </a:r>
            <a:r>
              <a:rPr lang="en-US" dirty="0"/>
              <a:t> and </a:t>
            </a:r>
            <a:r>
              <a:rPr lang="en-US" b="1" dirty="0"/>
              <a:t>Intel</a:t>
            </a:r>
            <a:r>
              <a:rPr lang="en-US" dirty="0"/>
              <a:t> entered into a commitment to collaborate on chip technology. By committing to this long-term strategic partnership, both companies aligned their interests and reduced the risk of future competition in the same space.</a:t>
            </a:r>
          </a:p>
          <a:p>
            <a:r>
              <a:rPr lang="en-US" b="1" dirty="0"/>
              <a:t>Examples of Cooperative Strategies in Action</a:t>
            </a:r>
          </a:p>
          <a:p>
            <a:pPr>
              <a:buFont typeface="+mj-lt"/>
              <a:buAutoNum type="arabicPeriod"/>
            </a:pPr>
            <a:r>
              <a:rPr lang="en-US" b="1" dirty="0"/>
              <a:t>Airline Alliances</a:t>
            </a:r>
            <a:r>
              <a:rPr lang="en-US" dirty="0"/>
              <a:t>: Many airlines, although direct competitors, collaborate through global alliances such as </a:t>
            </a:r>
            <a:r>
              <a:rPr lang="en-US" b="1" dirty="0"/>
              <a:t>Star Alliance</a:t>
            </a:r>
            <a:r>
              <a:rPr lang="en-US" dirty="0"/>
              <a:t>, </a:t>
            </a:r>
            <a:r>
              <a:rPr lang="en-US" b="1" dirty="0"/>
              <a:t>Oneworld</a:t>
            </a:r>
            <a:r>
              <a:rPr lang="en-US" dirty="0"/>
              <a:t>, and </a:t>
            </a:r>
            <a:r>
              <a:rPr lang="en-US" b="1" dirty="0"/>
              <a:t>SkyTeam</a:t>
            </a:r>
            <a:r>
              <a:rPr lang="en-US" dirty="0"/>
              <a:t>. These alliances allow airlines to cooperate on various aspects, including flight schedules, airport lounges, and sharing of resources. The goal is to create a mutually beneficial system that enhances global connectivity while reducing costs, especially for routes that are not financially viable for individual airlines.</a:t>
            </a:r>
          </a:p>
          <a:p>
            <a:pPr marL="742950" lvl="1" indent="-285750">
              <a:buFont typeface="+mj-lt"/>
              <a:buAutoNum type="arabicPeriod"/>
            </a:pPr>
            <a:r>
              <a:rPr lang="en-US" b="1" dirty="0"/>
              <a:t>Benefits</a:t>
            </a:r>
            <a:r>
              <a:rPr lang="en-US" dirty="0"/>
              <a:t>: Passengers get access to more flights and destinations, and airlines benefit from reduced operational costs and increased market reach without directly competing on the same routes.</a:t>
            </a:r>
          </a:p>
          <a:p>
            <a:pPr>
              <a:buFont typeface="+mj-lt"/>
              <a:buAutoNum type="arabicPeriod"/>
            </a:pPr>
            <a:r>
              <a:rPr lang="en-US" b="1" dirty="0"/>
              <a:t>Technology Companies</a:t>
            </a:r>
            <a:r>
              <a:rPr lang="en-US" dirty="0"/>
              <a:t>: Technology companies, particularly in the </a:t>
            </a:r>
            <a:r>
              <a:rPr lang="en-US" b="1" dirty="0"/>
              <a:t>semiconductor industry</a:t>
            </a:r>
            <a:r>
              <a:rPr lang="en-US" dirty="0"/>
              <a:t>, often collaborate on research and development projects to push the boundaries of technology. </a:t>
            </a:r>
            <a:r>
              <a:rPr lang="en-US" b="1" dirty="0"/>
              <a:t>Intel</a:t>
            </a:r>
            <a:r>
              <a:rPr lang="en-US" dirty="0"/>
              <a:t> and </a:t>
            </a:r>
            <a:r>
              <a:rPr lang="en-US" b="1" dirty="0"/>
              <a:t>Microsoft</a:t>
            </a:r>
            <a:r>
              <a:rPr lang="en-US" dirty="0"/>
              <a:t>, for instance, have historically worked together on advancing computing technology, even though they operate in different segments (hardware vs. software).</a:t>
            </a:r>
          </a:p>
          <a:p>
            <a:pPr marL="742950" lvl="1" indent="-285750">
              <a:buFont typeface="+mj-lt"/>
              <a:buAutoNum type="arabicPeriod"/>
            </a:pPr>
            <a:r>
              <a:rPr lang="en-US" b="1" dirty="0"/>
              <a:t>Benefits</a:t>
            </a:r>
            <a:r>
              <a:rPr lang="en-US" dirty="0"/>
              <a:t>: By collaborating, they can jointly develop technologies that neither could have achieved alone, such as better processors or software integrations, creating a larger customer base for both.</a:t>
            </a:r>
          </a:p>
          <a:p>
            <a:pPr>
              <a:buFont typeface="+mj-lt"/>
              <a:buAutoNum type="arabicPeriod"/>
            </a:pPr>
            <a:r>
              <a:rPr lang="en-US" b="1" dirty="0"/>
              <a:t>Pharmaceutical Industry</a:t>
            </a:r>
            <a:r>
              <a:rPr lang="en-US" dirty="0"/>
              <a:t>: Pharmaceutical companies often collaborate on research and development of new drugs. For example, </a:t>
            </a:r>
            <a:r>
              <a:rPr lang="en-US" b="1" dirty="0"/>
              <a:t>Pfizer</a:t>
            </a:r>
            <a:r>
              <a:rPr lang="en-US" dirty="0"/>
              <a:t> and </a:t>
            </a:r>
            <a:r>
              <a:rPr lang="en-US" b="1" dirty="0"/>
              <a:t>BioNTech</a:t>
            </a:r>
            <a:r>
              <a:rPr lang="en-US" dirty="0"/>
              <a:t> worked together to develop the </a:t>
            </a:r>
            <a:r>
              <a:rPr lang="en-US" b="1" dirty="0"/>
              <a:t>COVID-19 vaccine</a:t>
            </a:r>
            <a:r>
              <a:rPr lang="en-US" dirty="0"/>
              <a:t>. While they are competitors in other areas, their collaboration enabled them to pool resources and expertise to develop a life-saving vaccine faster than they could have alone.</a:t>
            </a:r>
          </a:p>
          <a:p>
            <a:pPr marL="742950" lvl="1" indent="-285750">
              <a:buFont typeface="+mj-lt"/>
              <a:buAutoNum type="arabicPeriod"/>
            </a:pPr>
            <a:r>
              <a:rPr lang="en-US" b="1" dirty="0"/>
              <a:t>Benefits</a:t>
            </a:r>
            <a:r>
              <a:rPr lang="en-US" dirty="0"/>
              <a:t>: This cooperation not only saved time and resources but also helped both companies achieve global recognition and significant financial returns.</a:t>
            </a:r>
          </a:p>
          <a:p>
            <a:pPr>
              <a:buFont typeface="+mj-lt"/>
              <a:buAutoNum type="arabicPeriod"/>
            </a:pPr>
            <a:r>
              <a:rPr lang="en-US" b="1" dirty="0"/>
              <a:t>Automobile Industry</a:t>
            </a:r>
            <a:r>
              <a:rPr lang="en-US" dirty="0"/>
              <a:t>: Car manufacturers like </a:t>
            </a:r>
            <a:r>
              <a:rPr lang="en-US" b="1" dirty="0"/>
              <a:t>Toyota</a:t>
            </a:r>
            <a:r>
              <a:rPr lang="en-US" dirty="0"/>
              <a:t> and </a:t>
            </a:r>
            <a:r>
              <a:rPr lang="en-US" b="1" dirty="0"/>
              <a:t>BMW</a:t>
            </a:r>
            <a:r>
              <a:rPr lang="en-US" dirty="0"/>
              <a:t> have entered joint ventures to develop new technologies, such as hybrid engines and fuel-efficient vehicles. These collaborations allow them to share research and development costs and benefit from each other’s expertise in different markets.</a:t>
            </a:r>
          </a:p>
          <a:p>
            <a:pPr marL="742950" lvl="1" indent="-285750">
              <a:buFont typeface="+mj-lt"/>
              <a:buAutoNum type="arabicPeriod"/>
            </a:pPr>
            <a:r>
              <a:rPr lang="en-US" b="1" dirty="0"/>
              <a:t>Benefits</a:t>
            </a:r>
            <a:r>
              <a:rPr lang="en-US" dirty="0"/>
              <a:t>: The companies reduce individual costs, speed up innovation, and create products that are more competitive in the market, benefiting both firms.</a:t>
            </a:r>
          </a:p>
          <a:p>
            <a:r>
              <a:rPr lang="en-US" b="1" dirty="0"/>
              <a:t>Conclusion: The Power of Cooperative Strategy</a:t>
            </a:r>
          </a:p>
          <a:p>
            <a:r>
              <a:rPr lang="en-US" dirty="0"/>
              <a:t>A </a:t>
            </a:r>
            <a:r>
              <a:rPr lang="en-US" b="1" dirty="0"/>
              <a:t>cooperative strategy</a:t>
            </a:r>
            <a:r>
              <a:rPr lang="en-US" dirty="0"/>
              <a:t> is a powerful tool for firms that wish to maximize the value of their actions while reducing risks in a competitive environment. By collaborating with competitors, companies can achieve mutual benefits, such as cost reductions, shared knowledge, and reduced competition. However, this requires a delicate balance, and the application of </a:t>
            </a:r>
            <a:r>
              <a:rPr lang="en-US" b="1" dirty="0"/>
              <a:t>game theory principles</a:t>
            </a:r>
            <a:r>
              <a:rPr lang="en-US" dirty="0"/>
              <a:t>—repetition, signaling, deterrence, and commitment—can help ensure that cooperation remains sustainable and beneficial for all parties involved.</a:t>
            </a:r>
          </a:p>
          <a:p>
            <a:r>
              <a:rPr lang="en-US" dirty="0"/>
              <a:t>Strategic cooperation, when done right, transforms the competitive landscape from a “zero-sum” game into a “positive-sum” scenario where all players can benefit, leading to more innovation, higher profits, and a stronger market position.</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19</a:t>
            </a:fld>
            <a:endParaRPr lang="en-GB"/>
          </a:p>
        </p:txBody>
      </p:sp>
    </p:spTree>
    <p:extLst>
      <p:ext uri="{BB962C8B-B14F-4D97-AF65-F5344CB8AC3E}">
        <p14:creationId xmlns:p14="http://schemas.microsoft.com/office/powerpoint/2010/main" val="4025917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business model</a:t>
            </a:r>
            <a:r>
              <a:rPr lang="en-US" dirty="0"/>
              <a:t> is essentially the blueprint for how a company creates, delivers, and captures value in the market. While the economic aspect is often the most prominent focus—defining how the business makes money—it is also deeply intertwined with cultural and social elements, depending on the nature of the business and its target audience. Understanding and defining a business model allows organizations to establish a coherent strategy that aligns product and service offerings with customer needs and expectations, all while ensuring profitability and long-term sustainability.</a:t>
            </a:r>
          </a:p>
          <a:p>
            <a:r>
              <a:rPr lang="en-US" b="1" dirty="0"/>
              <a:t>Core Components of a Business Model</a:t>
            </a:r>
          </a:p>
          <a:p>
            <a:pPr>
              <a:buFont typeface="+mj-lt"/>
              <a:buAutoNum type="arabicPeriod"/>
            </a:pPr>
            <a:r>
              <a:rPr lang="en-US" b="1" dirty="0"/>
              <a:t>Value Proposition</a:t>
            </a:r>
            <a:r>
              <a:rPr lang="en-US" dirty="0"/>
              <a:t>:</a:t>
            </a:r>
          </a:p>
          <a:p>
            <a:pPr marL="742950" lvl="1" indent="-285750">
              <a:buFont typeface="+mj-lt"/>
              <a:buAutoNum type="arabicPeriod"/>
            </a:pPr>
            <a:r>
              <a:rPr lang="en-US" dirty="0"/>
              <a:t>A business model starts with the value proposition: the product or service that addresses a specific customer need or problem. This is the core of any business model, as it defines why customers should choose your product over others. The value proposition is not only economic (e.g., price, features) but can also incorporate cultural, emotional, or social benefits, which resonate with customers at a deeper level.</a:t>
            </a:r>
          </a:p>
          <a:p>
            <a:pPr marL="742950" lvl="1" indent="-285750">
              <a:buFont typeface="+mj-lt"/>
              <a:buAutoNum type="arabicPeriod"/>
            </a:pPr>
            <a:r>
              <a:rPr lang="en-US" dirty="0"/>
              <a:t>For example, </a:t>
            </a:r>
            <a:r>
              <a:rPr lang="en-US" b="1" dirty="0"/>
              <a:t>Patagonia</a:t>
            </a:r>
            <a:r>
              <a:rPr lang="en-US" dirty="0"/>
              <a:t>'s business model integrates eco-friendly practices and sustainability, offering value not just in terms of quality products, but also social responsibility, appealing to environmentally conscious consumers.</a:t>
            </a:r>
          </a:p>
          <a:p>
            <a:pPr>
              <a:buFont typeface="+mj-lt"/>
              <a:buAutoNum type="arabicPeriod"/>
            </a:pPr>
            <a:r>
              <a:rPr lang="en-US" b="1" dirty="0"/>
              <a:t>Revenue Generation</a:t>
            </a:r>
            <a:r>
              <a:rPr lang="en-US" dirty="0"/>
              <a:t>:</a:t>
            </a:r>
          </a:p>
          <a:p>
            <a:pPr marL="742950" lvl="1" indent="-285750">
              <a:buFont typeface="+mj-lt"/>
              <a:buAutoNum type="arabicPeriod"/>
            </a:pPr>
            <a:r>
              <a:rPr lang="en-US" dirty="0"/>
              <a:t>This aspect of the business model defines how the company will make money. It could involve a variety of revenue streams such as sales, subscription models, licensing, or advertising. How a company decides to generate revenue will depend on its market position, customer preferences, and competition.</a:t>
            </a:r>
          </a:p>
          <a:p>
            <a:pPr marL="742950" lvl="1" indent="-285750">
              <a:buFont typeface="+mj-lt"/>
              <a:buAutoNum type="arabicPeriod"/>
            </a:pPr>
            <a:r>
              <a:rPr lang="en-US" b="1" dirty="0"/>
              <a:t>Spotify</a:t>
            </a:r>
            <a:r>
              <a:rPr lang="en-US" dirty="0"/>
              <a:t> offers both a free, ad-supported model and a premium subscription service. Its revenue model is based on both advertising income from free users and subscriptions from premium users, which allows it to cater to different customer segments.</a:t>
            </a:r>
          </a:p>
          <a:p>
            <a:pPr>
              <a:buFont typeface="+mj-lt"/>
              <a:buAutoNum type="arabicPeriod"/>
            </a:pPr>
            <a:r>
              <a:rPr lang="en-US" b="1" dirty="0"/>
              <a:t>Value Delivery and Customer Engagement</a:t>
            </a:r>
            <a:r>
              <a:rPr lang="en-US" dirty="0"/>
              <a:t>:</a:t>
            </a:r>
          </a:p>
          <a:p>
            <a:pPr marL="742950" lvl="1" indent="-285750">
              <a:buFont typeface="+mj-lt"/>
              <a:buAutoNum type="arabicPeriod"/>
            </a:pPr>
            <a:r>
              <a:rPr lang="en-US" dirty="0"/>
              <a:t>Once a company has defined what value it offers and how it generates revenue, it must then figure out how to deliver that value to customers efficiently. This involves the distribution channels (online, retail, direct sales, etc.), customer service, partnerships, and other aspects of customer engagement.</a:t>
            </a:r>
          </a:p>
          <a:p>
            <a:pPr marL="742950" lvl="1" indent="-285750">
              <a:buFont typeface="+mj-lt"/>
              <a:buAutoNum type="arabicPeriod"/>
            </a:pPr>
            <a:r>
              <a:rPr lang="en-US" dirty="0"/>
              <a:t>For instance, </a:t>
            </a:r>
            <a:r>
              <a:rPr lang="en-US" b="1" dirty="0"/>
              <a:t>Amazon</a:t>
            </a:r>
            <a:r>
              <a:rPr lang="en-US" dirty="0"/>
              <a:t> uses an efficient logistics system and technology to ensure rapid delivery, customer service, and a vast array of choices, enhancing customer satisfaction and retention.</a:t>
            </a:r>
          </a:p>
          <a:p>
            <a:pPr>
              <a:buFont typeface="+mj-lt"/>
              <a:buAutoNum type="arabicPeriod"/>
            </a:pPr>
            <a:r>
              <a:rPr lang="en-US" b="1" dirty="0"/>
              <a:t>Cost Structure and Key Resources</a:t>
            </a:r>
            <a:r>
              <a:rPr lang="en-US" dirty="0"/>
              <a:t>:</a:t>
            </a:r>
          </a:p>
          <a:p>
            <a:pPr marL="742950" lvl="1" indent="-285750">
              <a:buFont typeface="+mj-lt"/>
              <a:buAutoNum type="arabicPeriod"/>
            </a:pPr>
            <a:r>
              <a:rPr lang="en-US" dirty="0"/>
              <a:t>Every business model also has a cost structure that supports its value proposition. This includes fixed and variable costs related to production, marketing, operations, and customer acquisition. A business needs to carefully balance costs to ensure profitability while continuing to deliver value to customers.</a:t>
            </a:r>
          </a:p>
          <a:p>
            <a:pPr marL="742950" lvl="1" indent="-285750">
              <a:buFont typeface="+mj-lt"/>
              <a:buAutoNum type="arabicPeriod"/>
            </a:pPr>
            <a:r>
              <a:rPr lang="en-US" b="1" dirty="0"/>
              <a:t>Tesla’s</a:t>
            </a:r>
            <a:r>
              <a:rPr lang="en-US" dirty="0"/>
              <a:t> business model revolves around its unique manufacturing process for electric vehicles, leveraging economies of scale and a vertically integrated supply chain to reduce costs over time.</a:t>
            </a:r>
          </a:p>
          <a:p>
            <a:r>
              <a:rPr lang="en-US" b="1" dirty="0"/>
              <a:t>The Cultural, Social, and Economic Dimensions of Business Models</a:t>
            </a:r>
          </a:p>
          <a:p>
            <a:r>
              <a:rPr lang="en-US" dirty="0"/>
              <a:t>While traditional business models often focus on economic value creation, today’s businesses also need to consider </a:t>
            </a:r>
            <a:r>
              <a:rPr lang="en-US" b="1" dirty="0"/>
              <a:t>cultural and social value</a:t>
            </a:r>
            <a:r>
              <a:rPr lang="en-US" dirty="0"/>
              <a:t>. In some industries, a company’s success is rooted in how it aligns with societal values or cultural movements, creating a connection with consumers that goes beyond price and product quality.</a:t>
            </a:r>
          </a:p>
          <a:p>
            <a:pPr>
              <a:buFont typeface="Arial" panose="020B0604020202020204" pitchFamily="34" charset="0"/>
              <a:buChar char="•"/>
            </a:pPr>
            <a:r>
              <a:rPr lang="en-US" b="1" dirty="0"/>
              <a:t>Cultural Value</a:t>
            </a:r>
            <a:r>
              <a:rPr lang="en-US" dirty="0"/>
              <a:t>: Businesses increasingly tailor their models to reflect cultural trends, beliefs, or preferences. This could mean integrating local cultural nuances or values into product design, marketing, or service delivery.</a:t>
            </a:r>
          </a:p>
          <a:p>
            <a:pPr marL="742950" lvl="1" indent="-285750">
              <a:buFont typeface="Arial" panose="020B0604020202020204" pitchFamily="34" charset="0"/>
              <a:buChar char="•"/>
            </a:pPr>
            <a:r>
              <a:rPr lang="en-US" b="1" dirty="0"/>
              <a:t>Example</a:t>
            </a:r>
            <a:r>
              <a:rPr lang="en-US" dirty="0"/>
              <a:t>: Brands like </a:t>
            </a:r>
            <a:r>
              <a:rPr lang="en-US" b="1" dirty="0"/>
              <a:t>Nike</a:t>
            </a:r>
            <a:r>
              <a:rPr lang="en-US" dirty="0"/>
              <a:t> or </a:t>
            </a:r>
            <a:r>
              <a:rPr lang="en-US" b="1" dirty="0"/>
              <a:t>Ben &amp; Jerry's</a:t>
            </a:r>
            <a:r>
              <a:rPr lang="en-US" dirty="0"/>
              <a:t> have incorporated social justice issues into their business models, aligning themselves with movements and causes that resonate deeply with their customers. By doing so, they not only enhance customer loyalty but also differentiate themselves in a crowded marketplace.</a:t>
            </a:r>
          </a:p>
          <a:p>
            <a:pPr>
              <a:buFont typeface="Arial" panose="020B0604020202020204" pitchFamily="34" charset="0"/>
              <a:buChar char="•"/>
            </a:pPr>
            <a:r>
              <a:rPr lang="en-US" b="1" dirty="0"/>
              <a:t>Social Value</a:t>
            </a:r>
            <a:r>
              <a:rPr lang="en-US" dirty="0"/>
              <a:t>: In today’s world, consumers often expect companies to play an active role in social and environmental causes. Many business models are built with a focus on </a:t>
            </a:r>
            <a:r>
              <a:rPr lang="en-US" b="1" dirty="0"/>
              <a:t>corporate social responsibility (CSR)</a:t>
            </a:r>
            <a:r>
              <a:rPr lang="en-US" dirty="0"/>
              <a:t>, sustainability, and giving back to the community.</a:t>
            </a:r>
          </a:p>
          <a:p>
            <a:pPr marL="742950" lvl="1" indent="-285750">
              <a:buFont typeface="Arial" panose="020B0604020202020204" pitchFamily="34" charset="0"/>
              <a:buChar char="•"/>
            </a:pPr>
            <a:r>
              <a:rPr lang="en-US" b="1" dirty="0"/>
              <a:t>Example</a:t>
            </a:r>
            <a:r>
              <a:rPr lang="en-US" dirty="0"/>
              <a:t>: </a:t>
            </a:r>
            <a:r>
              <a:rPr lang="en-US" b="1" dirty="0"/>
              <a:t>TOMS Shoes</a:t>
            </a:r>
            <a:r>
              <a:rPr lang="en-US" dirty="0"/>
              <a:t> created a business model where for every pair of shoes sold, they donate a pair to someone in need. This social focus became central to the brand's identity and helped it differentiate itself from competitors.</a:t>
            </a:r>
          </a:p>
          <a:p>
            <a:r>
              <a:rPr lang="en-US" b="1" dirty="0"/>
              <a:t>How New Entrants with New Business Models Disrupt Markets</a:t>
            </a:r>
          </a:p>
          <a:p>
            <a:r>
              <a:rPr lang="en-US" dirty="0"/>
              <a:t>The emergence of </a:t>
            </a:r>
            <a:r>
              <a:rPr lang="en-US" b="1" dirty="0"/>
              <a:t>new entrants with disruptive business models</a:t>
            </a:r>
            <a:r>
              <a:rPr lang="en-US" dirty="0"/>
              <a:t> can radically change the dynamics of an entire industry, shifting the competitive landscape and forcing established companies to adapt quickly or risk losing market share. These new business models often leverage technology, innovative thinking, or new approaches to delivering value, challenging traditional ways of doing business.</a:t>
            </a:r>
          </a:p>
          <a:p>
            <a:pPr>
              <a:buFont typeface="+mj-lt"/>
              <a:buAutoNum type="arabicPeriod"/>
            </a:pPr>
            <a:r>
              <a:rPr lang="en-US" b="1" dirty="0"/>
              <a:t>Uber</a:t>
            </a:r>
            <a:r>
              <a:rPr lang="en-US" dirty="0"/>
              <a:t> – Disruption of the Taxi Industry:</a:t>
            </a:r>
          </a:p>
          <a:p>
            <a:pPr marL="742950" lvl="1" indent="-285750">
              <a:buFont typeface="+mj-lt"/>
              <a:buAutoNum type="arabicPeriod"/>
            </a:pPr>
            <a:r>
              <a:rPr lang="en-US" b="1" dirty="0"/>
              <a:t>Uber</a:t>
            </a:r>
            <a:r>
              <a:rPr lang="en-US" dirty="0"/>
              <a:t> revolutionized the </a:t>
            </a:r>
            <a:r>
              <a:rPr lang="en-US" b="1" dirty="0"/>
              <a:t>transportation industry</a:t>
            </a:r>
            <a:r>
              <a:rPr lang="en-US" dirty="0"/>
              <a:t> by introducing a platform-based business model that allows anyone with a car to become a driver. Rather than relying on traditional taxi fleets and dispatch systems, Uber leverages mobile technology to connect drivers with riders efficiently.</a:t>
            </a:r>
          </a:p>
          <a:p>
            <a:pPr marL="742950" lvl="1" indent="-285750">
              <a:buFont typeface="+mj-lt"/>
              <a:buAutoNum type="arabicPeriod"/>
            </a:pPr>
            <a:r>
              <a:rPr lang="en-US" b="1" dirty="0"/>
              <a:t>Disruption</a:t>
            </a:r>
            <a:r>
              <a:rPr lang="en-US" dirty="0"/>
              <a:t>: Uber didn’t just compete with taxis; it transformed the way people think about transportation. By offering convenience, competitive pricing, and ease of use, Uber created a new standard for ridesharing services.</a:t>
            </a:r>
          </a:p>
          <a:p>
            <a:pPr marL="742950" lvl="1" indent="-285750">
              <a:buFont typeface="+mj-lt"/>
              <a:buAutoNum type="arabicPeriod"/>
            </a:pPr>
            <a:r>
              <a:rPr lang="en-US" b="1" dirty="0"/>
              <a:t>Impact</a:t>
            </a:r>
            <a:r>
              <a:rPr lang="en-US" dirty="0"/>
              <a:t>: Traditional taxi services had to adapt by improving their app functionality, offering ride-hailing options, or lowering prices to compete.</a:t>
            </a:r>
          </a:p>
          <a:p>
            <a:pPr>
              <a:buFont typeface="+mj-lt"/>
              <a:buAutoNum type="arabicPeriod"/>
            </a:pPr>
            <a:r>
              <a:rPr lang="en-US" b="1" dirty="0"/>
              <a:t>Spotify</a:t>
            </a:r>
            <a:r>
              <a:rPr lang="en-US" dirty="0"/>
              <a:t> – Transformation of the Music Industry:</a:t>
            </a:r>
          </a:p>
          <a:p>
            <a:pPr marL="742950" lvl="1" indent="-285750">
              <a:buFont typeface="+mj-lt"/>
              <a:buAutoNum type="arabicPeriod"/>
            </a:pPr>
            <a:r>
              <a:rPr lang="en-US" b="1" dirty="0"/>
              <a:t>Spotify</a:t>
            </a:r>
            <a:r>
              <a:rPr lang="en-US" dirty="0"/>
              <a:t> shifted the business model of the </a:t>
            </a:r>
            <a:r>
              <a:rPr lang="en-US" b="1" dirty="0"/>
              <a:t>music industry</a:t>
            </a:r>
            <a:r>
              <a:rPr lang="en-US" dirty="0"/>
              <a:t> from a focus on album sales and ownership to a streaming model that emphasizes access to vast libraries of music for a subscription fee. It uses data-driven algorithms to personalize music discovery for its users.</a:t>
            </a:r>
          </a:p>
          <a:p>
            <a:pPr marL="742950" lvl="1" indent="-285750">
              <a:buFont typeface="+mj-lt"/>
              <a:buAutoNum type="arabicPeriod"/>
            </a:pPr>
            <a:r>
              <a:rPr lang="en-US" b="1" dirty="0"/>
              <a:t>Disruption</a:t>
            </a:r>
            <a:r>
              <a:rPr lang="en-US" dirty="0"/>
              <a:t>: Instead of selling individual songs or albums, Spotify offers unlimited access to music for a monthly fee. This model significantly impacted traditional music sales and distribution channels, forcing record labels to rethink how they generate revenue and how artists are compensated.</a:t>
            </a:r>
          </a:p>
          <a:p>
            <a:pPr marL="742950" lvl="1" indent="-285750">
              <a:buFont typeface="+mj-lt"/>
              <a:buAutoNum type="arabicPeriod"/>
            </a:pPr>
            <a:r>
              <a:rPr lang="en-US" b="1" dirty="0"/>
              <a:t>Impact</a:t>
            </a:r>
            <a:r>
              <a:rPr lang="en-US" dirty="0"/>
              <a:t>: Spotify’s success led to the downfall of the traditional music download business (e.g., iTunes) and forced other companies like Apple to launch their own music streaming services (Apple Music).</a:t>
            </a:r>
          </a:p>
          <a:p>
            <a:r>
              <a:rPr lang="en-US" b="1" dirty="0"/>
              <a:t>The Role of Innovation in Business Models</a:t>
            </a:r>
          </a:p>
          <a:p>
            <a:r>
              <a:rPr lang="en-US" b="1" dirty="0"/>
              <a:t>Innovation</a:t>
            </a:r>
            <a:r>
              <a:rPr lang="en-US" dirty="0"/>
              <a:t> plays a central role in transforming business models and ensuring long-term success. Innovating on the model itself—whether it's through technological advancements, better resource management, or evolving customer engagement strategies—allows companies to adapt to changing market conditions and gain a competitive advantage.</a:t>
            </a:r>
          </a:p>
          <a:p>
            <a:pPr>
              <a:buFont typeface="Arial" panose="020B0604020202020204" pitchFamily="34" charset="0"/>
              <a:buChar char="•"/>
            </a:pPr>
            <a:r>
              <a:rPr lang="en-US" b="1" dirty="0"/>
              <a:t>Example</a:t>
            </a:r>
            <a:r>
              <a:rPr lang="en-US" dirty="0"/>
              <a:t>: </a:t>
            </a:r>
            <a:r>
              <a:rPr lang="en-US" b="1" dirty="0"/>
              <a:t>Netflix</a:t>
            </a:r>
            <a:r>
              <a:rPr lang="en-US" dirty="0"/>
              <a:t> started as a DVD rental business, but over time, it adapted to a streaming model, fundamentally changing the entertainment industry. By constantly innovating its business model, including developing original content and offering subscription-based access, Netflix has maintained its position as a leader in the streaming space.</a:t>
            </a:r>
          </a:p>
          <a:p>
            <a:r>
              <a:rPr lang="en-US" b="1" dirty="0"/>
              <a:t>Conclusion: Business Models as Strategic Tools for Growth</a:t>
            </a:r>
          </a:p>
          <a:p>
            <a:r>
              <a:rPr lang="en-US" dirty="0"/>
              <a:t>A </a:t>
            </a:r>
            <a:r>
              <a:rPr lang="en-US" b="1" dirty="0"/>
              <a:t>business model</a:t>
            </a:r>
            <a:r>
              <a:rPr lang="en-US" dirty="0"/>
              <a:t> is the backbone of any organization, defining how value is created, delivered, and captured in the market. It is not just an economic concept but also incorporates cultural and social elements that influence how companies connect with consumers. New entrants that introduce innovative business models—such as </a:t>
            </a:r>
            <a:r>
              <a:rPr lang="en-US" b="1" dirty="0"/>
              <a:t>Uber</a:t>
            </a:r>
            <a:r>
              <a:rPr lang="en-US" dirty="0"/>
              <a:t> and </a:t>
            </a:r>
            <a:r>
              <a:rPr lang="en-US" b="1" dirty="0"/>
              <a:t>Spotify</a:t>
            </a:r>
            <a:r>
              <a:rPr lang="en-US" dirty="0"/>
              <a:t>—can radically alter industry dynamics, forcing established businesses to adapt or risk being left behind.</a:t>
            </a:r>
          </a:p>
          <a:p>
            <a:r>
              <a:rPr lang="en-US" dirty="0"/>
              <a:t>The </a:t>
            </a:r>
            <a:r>
              <a:rPr lang="en-US" b="1" dirty="0"/>
              <a:t>profit-making plan</a:t>
            </a:r>
            <a:r>
              <a:rPr lang="en-US" dirty="0"/>
              <a:t> is integral to a company’s success, but it must be flexible enough to adjust to new market conditions and consumer expectations. In today’s rapidly evolving business landscape, companies need to continually assess and refine their business models to stay relevant, foster innovation, and maintain a competitive edge.</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21</a:t>
            </a:fld>
            <a:endParaRPr lang="en-GB"/>
          </a:p>
        </p:txBody>
      </p:sp>
    </p:spTree>
    <p:extLst>
      <p:ext uri="{BB962C8B-B14F-4D97-AF65-F5344CB8AC3E}">
        <p14:creationId xmlns:p14="http://schemas.microsoft.com/office/powerpoint/2010/main" val="2771531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models are the blueprint for how organizations operate and create value. While there are many different ways businesses can structure their models, some patterns are particularly prevalent across industries. Three notable and impactful business model patterns include the </a:t>
            </a:r>
            <a:r>
              <a:rPr lang="en-US" b="1" dirty="0"/>
              <a:t>Razor and Blade</a:t>
            </a:r>
            <a:r>
              <a:rPr lang="en-US" dirty="0"/>
              <a:t>, </a:t>
            </a:r>
            <a:r>
              <a:rPr lang="en-US" b="1" dirty="0"/>
              <a:t>Freemium</a:t>
            </a:r>
            <a:r>
              <a:rPr lang="en-US" dirty="0"/>
              <a:t>, and </a:t>
            </a:r>
            <a:r>
              <a:rPr lang="en-US" b="1" dirty="0"/>
              <a:t>Peer-to-Peer</a:t>
            </a:r>
            <a:r>
              <a:rPr lang="en-US" dirty="0"/>
              <a:t> models. Each of these models leverages unique strategies to generate revenue and grow market share.</a:t>
            </a:r>
          </a:p>
          <a:p>
            <a:r>
              <a:rPr lang="en-US" b="1" dirty="0"/>
              <a:t>1. Razor and Blade Model</a:t>
            </a:r>
          </a:p>
          <a:p>
            <a:r>
              <a:rPr lang="en-US" b="1" dirty="0"/>
              <a:t>Overview</a:t>
            </a:r>
            <a:r>
              <a:rPr lang="en-US" dirty="0"/>
              <a:t>:</a:t>
            </a:r>
            <a:br>
              <a:rPr lang="en-US" dirty="0"/>
            </a:br>
            <a:r>
              <a:rPr lang="en-US" dirty="0"/>
              <a:t>The </a:t>
            </a:r>
            <a:r>
              <a:rPr lang="en-US" b="1" dirty="0"/>
              <a:t>razor and blade business model</a:t>
            </a:r>
            <a:r>
              <a:rPr lang="en-US" dirty="0"/>
              <a:t> is named after the famous Gillette strategy of selling razors at a low price (or even giving them away) while making substantial profits from the sale of razor blades, which are required for the razor to function. This model is based on the idea of selling a product at a low initial cost but generating ongoing revenue from related consumables or accessories that customers need to keep buying over time.</a:t>
            </a:r>
          </a:p>
          <a:p>
            <a:r>
              <a:rPr lang="en-US" b="1" dirty="0"/>
              <a:t>Examples</a:t>
            </a:r>
            <a:r>
              <a:rPr lang="en-US" dirty="0"/>
              <a:t>:</a:t>
            </a:r>
          </a:p>
          <a:p>
            <a:pPr>
              <a:buFont typeface="Arial" panose="020B0604020202020204" pitchFamily="34" charset="0"/>
              <a:buChar char="•"/>
            </a:pPr>
            <a:r>
              <a:rPr lang="en-US" b="1" dirty="0"/>
              <a:t>Inkjet Printers</a:t>
            </a:r>
            <a:r>
              <a:rPr lang="en-US" dirty="0"/>
              <a:t>: Companies like </a:t>
            </a:r>
            <a:r>
              <a:rPr lang="en-US" b="1" dirty="0"/>
              <a:t>HP</a:t>
            </a:r>
            <a:r>
              <a:rPr lang="en-US" dirty="0"/>
              <a:t> or </a:t>
            </a:r>
            <a:r>
              <a:rPr lang="en-US" b="1" dirty="0"/>
              <a:t>Canon</a:t>
            </a:r>
            <a:r>
              <a:rPr lang="en-US" dirty="0"/>
              <a:t> often sell printers at relatively low prices but make significant profits from the ink cartridges that customers must continuously purchase. Ink cartridges tend to be expensive and are a crucial part of the printer's functionality.</a:t>
            </a:r>
          </a:p>
          <a:p>
            <a:pPr>
              <a:buFont typeface="Arial" panose="020B0604020202020204" pitchFamily="34" charset="0"/>
              <a:buChar char="•"/>
            </a:pPr>
            <a:r>
              <a:rPr lang="en-US" b="1" dirty="0"/>
              <a:t>Single-use Pod Coffee Machines</a:t>
            </a:r>
            <a:r>
              <a:rPr lang="en-US" dirty="0"/>
              <a:t>: Brands like </a:t>
            </a:r>
            <a:r>
              <a:rPr lang="en-US" b="1" dirty="0"/>
              <a:t>Nespresso</a:t>
            </a:r>
            <a:r>
              <a:rPr lang="en-US" dirty="0"/>
              <a:t> or </a:t>
            </a:r>
            <a:r>
              <a:rPr lang="en-US" b="1" dirty="0"/>
              <a:t>Keurig</a:t>
            </a:r>
            <a:r>
              <a:rPr lang="en-US" dirty="0"/>
              <a:t> use this model by selling coffee machines at an affordable price while profiting from the sale of proprietary coffee pods or capsules, which consumers need to buy regularly.</a:t>
            </a:r>
          </a:p>
          <a:p>
            <a:pPr>
              <a:buFont typeface="Arial" panose="020B0604020202020204" pitchFamily="34" charset="0"/>
              <a:buChar char="•"/>
            </a:pPr>
            <a:r>
              <a:rPr lang="en-US" b="1" dirty="0"/>
              <a:t>Electric Toothbrushes</a:t>
            </a:r>
            <a:r>
              <a:rPr lang="en-US" dirty="0"/>
              <a:t>: Companies such as </a:t>
            </a:r>
            <a:r>
              <a:rPr lang="en-US" b="1" dirty="0"/>
              <a:t>Philips Sonicare</a:t>
            </a:r>
            <a:r>
              <a:rPr lang="en-US" dirty="0"/>
              <a:t> and </a:t>
            </a:r>
            <a:r>
              <a:rPr lang="en-US" b="1" dirty="0"/>
              <a:t>Oral-B</a:t>
            </a:r>
            <a:r>
              <a:rPr lang="en-US" dirty="0"/>
              <a:t> sell electric toothbrushes at a moderate price and earn revenue from the ongoing need for replacement brush heads.</a:t>
            </a:r>
          </a:p>
          <a:p>
            <a:r>
              <a:rPr lang="en-US" b="1" dirty="0"/>
              <a:t>Benefits</a:t>
            </a:r>
            <a:r>
              <a:rPr lang="en-US" dirty="0"/>
              <a:t>:</a:t>
            </a:r>
          </a:p>
          <a:p>
            <a:pPr>
              <a:buFont typeface="Arial" panose="020B0604020202020204" pitchFamily="34" charset="0"/>
              <a:buChar char="•"/>
            </a:pPr>
            <a:r>
              <a:rPr lang="en-US" b="1" dirty="0"/>
              <a:t>Recurring Revenue</a:t>
            </a:r>
            <a:r>
              <a:rPr lang="en-US" dirty="0"/>
              <a:t>: The continuous need for consumables creates a predictable revenue stream over time, making it easier to forecast and plan financially.</a:t>
            </a:r>
          </a:p>
          <a:p>
            <a:pPr>
              <a:buFont typeface="Arial" panose="020B0604020202020204" pitchFamily="34" charset="0"/>
              <a:buChar char="•"/>
            </a:pPr>
            <a:r>
              <a:rPr lang="en-US" b="1" dirty="0"/>
              <a:t>Customer Lock-in</a:t>
            </a:r>
            <a:r>
              <a:rPr lang="en-US" dirty="0"/>
              <a:t>: Once customers purchase the initial low-cost item (e.g., a razor or printer), they are incentivized to keep purchasing from the same brand due to the need for compatible refills or accessories.</a:t>
            </a:r>
          </a:p>
          <a:p>
            <a:r>
              <a:rPr lang="en-US" b="1" dirty="0"/>
              <a:t>Challenges</a:t>
            </a:r>
            <a:r>
              <a:rPr lang="en-US" dirty="0"/>
              <a:t>:</a:t>
            </a:r>
          </a:p>
          <a:p>
            <a:pPr>
              <a:buFont typeface="Arial" panose="020B0604020202020204" pitchFamily="34" charset="0"/>
              <a:buChar char="•"/>
            </a:pPr>
            <a:r>
              <a:rPr lang="en-US" b="1" dirty="0"/>
              <a:t>Customer Acquisition</a:t>
            </a:r>
            <a:r>
              <a:rPr lang="en-US" dirty="0"/>
              <a:t>: While the low initial price point helps attract customers, the success of the business model depends on convincing customers to keep buying the consumables.</a:t>
            </a:r>
          </a:p>
          <a:p>
            <a:pPr>
              <a:buFont typeface="Arial" panose="020B0604020202020204" pitchFamily="34" charset="0"/>
              <a:buChar char="•"/>
            </a:pPr>
            <a:r>
              <a:rPr lang="en-US" b="1" dirty="0"/>
              <a:t>Price Sensitivity</a:t>
            </a:r>
            <a:r>
              <a:rPr lang="en-US" dirty="0"/>
              <a:t>: If the consumables are priced too high, customers may look for cheaper alternatives, causing potential loss of loyalty or brand-switching.</a:t>
            </a:r>
          </a:p>
          <a:p>
            <a:r>
              <a:rPr lang="en-US" b="1" dirty="0"/>
              <a:t>2. Freemium Model</a:t>
            </a:r>
          </a:p>
          <a:p>
            <a:r>
              <a:rPr lang="en-US" b="1" dirty="0"/>
              <a:t>Overview</a:t>
            </a:r>
            <a:r>
              <a:rPr lang="en-US" dirty="0"/>
              <a:t>:</a:t>
            </a:r>
            <a:br>
              <a:rPr lang="en-US" dirty="0"/>
            </a:br>
            <a:r>
              <a:rPr lang="en-US" dirty="0"/>
              <a:t>The </a:t>
            </a:r>
            <a:r>
              <a:rPr lang="en-US" b="1" dirty="0"/>
              <a:t>freemium business model</a:t>
            </a:r>
            <a:r>
              <a:rPr lang="en-US" dirty="0"/>
              <a:t> is based on offering basic services or products for free, with the option for customers to upgrade to a premium version with enhanced features, functionality, or benefits. The goal is to attract a large base of free users and then convert a percentage of them into paying customers.</a:t>
            </a:r>
          </a:p>
          <a:p>
            <a:r>
              <a:rPr lang="en-US" b="1" dirty="0"/>
              <a:t>Examples</a:t>
            </a:r>
            <a:r>
              <a:rPr lang="en-US" dirty="0"/>
              <a:t>:</a:t>
            </a:r>
          </a:p>
          <a:p>
            <a:pPr>
              <a:buFont typeface="Arial" panose="020B0604020202020204" pitchFamily="34" charset="0"/>
              <a:buChar char="•"/>
            </a:pPr>
            <a:r>
              <a:rPr lang="en-US" b="1" dirty="0"/>
              <a:t>Spotify</a:t>
            </a:r>
            <a:r>
              <a:rPr lang="en-US" dirty="0"/>
              <a:t>: Spotify offers a free, ad-supported version of its music streaming service, allowing users to listen to music without paying. However, users can opt for a premium subscription, which provides additional benefits such as offline listening, no ads, and higher-quality sound.</a:t>
            </a:r>
          </a:p>
          <a:p>
            <a:pPr>
              <a:buFont typeface="Arial" panose="020B0604020202020204" pitchFamily="34" charset="0"/>
              <a:buChar char="•"/>
            </a:pPr>
            <a:r>
              <a:rPr lang="en-US" b="1" dirty="0"/>
              <a:t>LinkedIn</a:t>
            </a:r>
            <a:r>
              <a:rPr lang="en-US" dirty="0"/>
              <a:t>: LinkedIn provides free basic services like networking, profile building, and job searching. To access premium features like InMail (sending messages to people outside your network), advanced search filters, and career insights, users need to upgrade to a premium account.</a:t>
            </a:r>
          </a:p>
          <a:p>
            <a:pPr>
              <a:buFont typeface="Arial" panose="020B0604020202020204" pitchFamily="34" charset="0"/>
              <a:buChar char="•"/>
            </a:pPr>
            <a:r>
              <a:rPr lang="en-US" b="1" dirty="0"/>
              <a:t>Dropbox</a:t>
            </a:r>
            <a:r>
              <a:rPr lang="en-US" dirty="0"/>
              <a:t>: Dropbox offers a free cloud storage service with limited space, encouraging users to upgrade to a paid plan for more storage, better collaboration features, and additional security options.</a:t>
            </a:r>
          </a:p>
          <a:p>
            <a:r>
              <a:rPr lang="en-US" b="1" dirty="0"/>
              <a:t>Benefits</a:t>
            </a:r>
            <a:r>
              <a:rPr lang="en-US" dirty="0"/>
              <a:t>:</a:t>
            </a:r>
          </a:p>
          <a:p>
            <a:pPr>
              <a:buFont typeface="Arial" panose="020B0604020202020204" pitchFamily="34" charset="0"/>
              <a:buChar char="•"/>
            </a:pPr>
            <a:r>
              <a:rPr lang="en-US" b="1" dirty="0"/>
              <a:t>Large User Base</a:t>
            </a:r>
            <a:r>
              <a:rPr lang="en-US" dirty="0"/>
              <a:t>: Offering a free service attracts a wide range of users, which can increase brand awareness and market penetration.</a:t>
            </a:r>
          </a:p>
          <a:p>
            <a:pPr>
              <a:buFont typeface="Arial" panose="020B0604020202020204" pitchFamily="34" charset="0"/>
              <a:buChar char="•"/>
            </a:pPr>
            <a:r>
              <a:rPr lang="en-US" b="1" dirty="0"/>
              <a:t>Low Barriers to Entry</a:t>
            </a:r>
            <a:r>
              <a:rPr lang="en-US" dirty="0"/>
              <a:t>: Users can easily try the service without any upfront financial commitment, which often leads to higher user acquisition.</a:t>
            </a:r>
          </a:p>
          <a:p>
            <a:pPr>
              <a:buFont typeface="Arial" panose="020B0604020202020204" pitchFamily="34" charset="0"/>
              <a:buChar char="•"/>
            </a:pPr>
            <a:r>
              <a:rPr lang="en-US" b="1" dirty="0"/>
              <a:t>Scalability</a:t>
            </a:r>
            <a:r>
              <a:rPr lang="en-US" dirty="0"/>
              <a:t>: With a large pool of free users, the conversion to premium plans can lead to significant revenue growth, especially if the business offers valuable premium features that users are willing to pay for.</a:t>
            </a:r>
          </a:p>
          <a:p>
            <a:r>
              <a:rPr lang="en-US" b="1" dirty="0"/>
              <a:t>Challenges</a:t>
            </a:r>
            <a:r>
              <a:rPr lang="en-US" dirty="0"/>
              <a:t>:</a:t>
            </a:r>
          </a:p>
          <a:p>
            <a:pPr>
              <a:buFont typeface="Arial" panose="020B0604020202020204" pitchFamily="34" charset="0"/>
              <a:buChar char="•"/>
            </a:pPr>
            <a:r>
              <a:rPr lang="en-US" b="1" dirty="0"/>
              <a:t>Conversion Rate</a:t>
            </a:r>
            <a:r>
              <a:rPr lang="en-US" dirty="0"/>
              <a:t>: The primary challenge of the freemium model is converting free users into paying customers. Most users will continue using the free version without ever upgrading, making it difficult to generate substantial revenue from them.</a:t>
            </a:r>
          </a:p>
          <a:p>
            <a:pPr>
              <a:buFont typeface="Arial" panose="020B0604020202020204" pitchFamily="34" charset="0"/>
              <a:buChar char="•"/>
            </a:pPr>
            <a:r>
              <a:rPr lang="en-US" b="1" dirty="0"/>
              <a:t>Sustainability</a:t>
            </a:r>
            <a:r>
              <a:rPr lang="en-US" dirty="0"/>
              <a:t>: For freemium models to be profitable, the premium version must offer enough value that users are willing to pay for it, and the free users' costs (e.g., servers, customer support) must be covered without draining resources.</a:t>
            </a:r>
          </a:p>
          <a:p>
            <a:r>
              <a:rPr lang="en-US" b="1" dirty="0"/>
              <a:t>3. Peer-to-Peer Model</a:t>
            </a:r>
          </a:p>
          <a:p>
            <a:r>
              <a:rPr lang="en-US" b="1" dirty="0"/>
              <a:t>Overview</a:t>
            </a:r>
            <a:r>
              <a:rPr lang="en-US" dirty="0"/>
              <a:t>:</a:t>
            </a:r>
            <a:br>
              <a:rPr lang="en-US" dirty="0"/>
            </a:br>
            <a:r>
              <a:rPr lang="en-US" dirty="0"/>
              <a:t>The </a:t>
            </a:r>
            <a:r>
              <a:rPr lang="en-US" b="1" dirty="0"/>
              <a:t>peer-to-peer (P2P) business model</a:t>
            </a:r>
            <a:r>
              <a:rPr lang="en-US" dirty="0"/>
              <a:t> facilitates direct transactions or exchanges between individuals (or businesses) without the need for a traditional middleman or intermediary. This model leverages technology to connect people and enable them to engage in various activities such as sharing, renting, or selling goods and services to one another.</a:t>
            </a:r>
          </a:p>
          <a:p>
            <a:r>
              <a:rPr lang="en-US" b="1" dirty="0"/>
              <a:t>Examples</a:t>
            </a:r>
            <a:r>
              <a:rPr lang="en-US" dirty="0"/>
              <a:t>:</a:t>
            </a:r>
          </a:p>
          <a:p>
            <a:pPr>
              <a:buFont typeface="Arial" panose="020B0604020202020204" pitchFamily="34" charset="0"/>
              <a:buChar char="•"/>
            </a:pPr>
            <a:r>
              <a:rPr lang="en-US" b="1" dirty="0"/>
              <a:t>Kiva</a:t>
            </a:r>
            <a:r>
              <a:rPr lang="en-US" dirty="0"/>
              <a:t>: Kiva is a nonprofit organization that allows people to lend money directly to low-income entrepreneurs in developing countries, bypassing traditional financial institutions. This peer-to-peer lending model enables individuals to provide capital to small businesses in need.</a:t>
            </a:r>
          </a:p>
          <a:p>
            <a:pPr>
              <a:buFont typeface="Arial" panose="020B0604020202020204" pitchFamily="34" charset="0"/>
              <a:buChar char="•"/>
            </a:pPr>
            <a:r>
              <a:rPr lang="en-US" b="1" dirty="0"/>
              <a:t>Zipcar</a:t>
            </a:r>
            <a:r>
              <a:rPr lang="en-US" dirty="0"/>
              <a:t>: Zipcar operates as a car-sharing service that connects car owners (or the company itself) with individuals who need a car for short-term use. Instead of owning a vehicle, users can rent cars by the hour or day, which can be a more convenient and cost-effective option for urban dwellers who don’t need a car full-time.</a:t>
            </a:r>
          </a:p>
          <a:p>
            <a:pPr>
              <a:buFont typeface="Arial" panose="020B0604020202020204" pitchFamily="34" charset="0"/>
              <a:buChar char="•"/>
            </a:pPr>
            <a:r>
              <a:rPr lang="en-US" b="1" dirty="0"/>
              <a:t>Airbnb</a:t>
            </a:r>
            <a:r>
              <a:rPr lang="en-US" dirty="0"/>
              <a:t>: Airbnb is a leading example of a peer-to-peer business model that allows homeowners to rent out their property to travelers, effectively creating a global marketplace for short-term lodging. Hosts and guests engage directly through the platform without the need for traditional hotel chains or real estate intermediaries.</a:t>
            </a:r>
          </a:p>
          <a:p>
            <a:r>
              <a:rPr lang="en-US" b="1" dirty="0"/>
              <a:t>Benefits</a:t>
            </a:r>
            <a:r>
              <a:rPr lang="en-US" dirty="0"/>
              <a:t>:</a:t>
            </a:r>
          </a:p>
          <a:p>
            <a:pPr>
              <a:buFont typeface="Arial" panose="020B0604020202020204" pitchFamily="34" charset="0"/>
              <a:buChar char="•"/>
            </a:pPr>
            <a:r>
              <a:rPr lang="en-US" b="1" dirty="0"/>
              <a:t>Cost Efficiency</a:t>
            </a:r>
            <a:r>
              <a:rPr lang="en-US" dirty="0"/>
              <a:t>: By eliminating intermediaries, peer-to-peer platforms can often offer lower prices to consumers and higher earnings for suppliers.</a:t>
            </a:r>
          </a:p>
          <a:p>
            <a:pPr>
              <a:buFont typeface="Arial" panose="020B0604020202020204" pitchFamily="34" charset="0"/>
              <a:buChar char="•"/>
            </a:pPr>
            <a:r>
              <a:rPr lang="en-US" b="1" dirty="0"/>
              <a:t>Scalability</a:t>
            </a:r>
            <a:r>
              <a:rPr lang="en-US" dirty="0"/>
              <a:t>: These platforms can grow rapidly because they leverage the existing resources of individuals (e.g., cars, homes, or money), which allows for quick expansion without the company needing to own or manage physical assets.</a:t>
            </a:r>
          </a:p>
          <a:p>
            <a:pPr>
              <a:buFont typeface="Arial" panose="020B0604020202020204" pitchFamily="34" charset="0"/>
              <a:buChar char="•"/>
            </a:pPr>
            <a:r>
              <a:rPr lang="en-US" b="1" dirty="0"/>
              <a:t>User Empowerment</a:t>
            </a:r>
            <a:r>
              <a:rPr lang="en-US" dirty="0"/>
              <a:t>: Users of P2P platforms often have more control over their experiences—whether they’re setting their own prices, choosing their own terms, or having access to personalized services.</a:t>
            </a:r>
          </a:p>
          <a:p>
            <a:r>
              <a:rPr lang="en-US" b="1" dirty="0"/>
              <a:t>Challenges</a:t>
            </a:r>
            <a:r>
              <a:rPr lang="en-US" dirty="0"/>
              <a:t>:</a:t>
            </a:r>
          </a:p>
          <a:p>
            <a:pPr>
              <a:buFont typeface="Arial" panose="020B0604020202020204" pitchFamily="34" charset="0"/>
              <a:buChar char="•"/>
            </a:pPr>
            <a:r>
              <a:rPr lang="en-US" b="1" dirty="0"/>
              <a:t>Trust and Security</a:t>
            </a:r>
            <a:r>
              <a:rPr lang="en-US" dirty="0"/>
              <a:t>: The success of the P2P model depends heavily on building trust between users. Platforms need to implement systems to ensure that transactions are secure and that users feel confident in interacting with strangers.</a:t>
            </a:r>
          </a:p>
          <a:p>
            <a:pPr>
              <a:buFont typeface="Arial" panose="020B0604020202020204" pitchFamily="34" charset="0"/>
              <a:buChar char="•"/>
            </a:pPr>
            <a:r>
              <a:rPr lang="en-US" b="1" dirty="0"/>
              <a:t>Regulation</a:t>
            </a:r>
            <a:r>
              <a:rPr lang="en-US" dirty="0"/>
              <a:t>: Some P2P businesses, particularly in areas like accommodation (e.g., Airbnb) or transportation (e.g., Uber), can face legal challenges and regulatory scrutiny from governments and local authorities, especially if they disrupt established industries.</a:t>
            </a:r>
          </a:p>
          <a:p>
            <a:r>
              <a:rPr lang="en-US" b="1" dirty="0"/>
              <a:t>Conclusion</a:t>
            </a:r>
          </a:p>
          <a:p>
            <a:r>
              <a:rPr lang="en-US" dirty="0"/>
              <a:t>Each of these business model patterns—</a:t>
            </a:r>
            <a:r>
              <a:rPr lang="en-US" b="1" dirty="0"/>
              <a:t>Razor and Blade</a:t>
            </a:r>
            <a:r>
              <a:rPr lang="en-US" dirty="0"/>
              <a:t>, </a:t>
            </a:r>
            <a:r>
              <a:rPr lang="en-US" b="1" dirty="0"/>
              <a:t>Freemium</a:t>
            </a:r>
            <a:r>
              <a:rPr lang="en-US" dirty="0"/>
              <a:t>, and </a:t>
            </a:r>
            <a:r>
              <a:rPr lang="en-US" b="1" dirty="0"/>
              <a:t>Peer-to-Peer</a:t>
            </a:r>
            <a:r>
              <a:rPr lang="en-US" dirty="0"/>
              <a:t>—offers unique ways for businesses to create value and generate revenue.</a:t>
            </a:r>
          </a:p>
          <a:p>
            <a:pPr>
              <a:buFont typeface="Arial" panose="020B0604020202020204" pitchFamily="34" charset="0"/>
              <a:buChar char="•"/>
            </a:pPr>
            <a:r>
              <a:rPr lang="en-US" dirty="0"/>
              <a:t>The </a:t>
            </a:r>
            <a:r>
              <a:rPr lang="en-US" b="1" dirty="0"/>
              <a:t>razor and blade</a:t>
            </a:r>
            <a:r>
              <a:rPr lang="en-US" dirty="0"/>
              <a:t> model focuses on attracting customers with a low initial cost and generating ongoing profits from consumables.</a:t>
            </a:r>
          </a:p>
          <a:p>
            <a:pPr>
              <a:buFont typeface="Arial" panose="020B0604020202020204" pitchFamily="34" charset="0"/>
              <a:buChar char="•"/>
            </a:pPr>
            <a:r>
              <a:rPr lang="en-US" dirty="0"/>
              <a:t>The </a:t>
            </a:r>
            <a:r>
              <a:rPr lang="en-US" b="1" dirty="0"/>
              <a:t>freemium</a:t>
            </a:r>
            <a:r>
              <a:rPr lang="en-US" dirty="0"/>
              <a:t> model leverages a large user base by offering free services and converting a small percentage of users to premium services.</a:t>
            </a:r>
          </a:p>
          <a:p>
            <a:pPr>
              <a:buFont typeface="Arial" panose="020B0604020202020204" pitchFamily="34" charset="0"/>
              <a:buChar char="•"/>
            </a:pPr>
            <a:r>
              <a:rPr lang="en-US" dirty="0"/>
              <a:t>The </a:t>
            </a:r>
            <a:r>
              <a:rPr lang="en-US" b="1" dirty="0"/>
              <a:t>peer-to-peer</a:t>
            </a:r>
            <a:r>
              <a:rPr lang="en-US" dirty="0"/>
              <a:t> model eliminates intermediaries and facilitates direct exchanges between individuals or businesses, often relying on technology to enable these transactions.</a:t>
            </a:r>
          </a:p>
          <a:p>
            <a:r>
              <a:rPr lang="en-US" dirty="0"/>
              <a:t>While these models offer significant opportunities for innovation and growth, they also come with challenges, such as customer conversion, trust-building, and managing recurring revenue. Businesses need to carefully consider which model best aligns with their products, target market, and long-term goals in order to succeed in today’s competitive landscape.</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23</a:t>
            </a:fld>
            <a:endParaRPr lang="en-GB"/>
          </a:p>
        </p:txBody>
      </p:sp>
    </p:spTree>
    <p:extLst>
      <p:ext uri="{BB962C8B-B14F-4D97-AF65-F5344CB8AC3E}">
        <p14:creationId xmlns:p14="http://schemas.microsoft.com/office/powerpoint/2010/main" val="3756112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Innovation &amp; Product Development</a:t>
            </a:r>
            <a:endParaRPr lang="en-US" dirty="0"/>
          </a:p>
          <a:p>
            <a:pPr>
              <a:buFont typeface="Arial" panose="020B0604020202020204" pitchFamily="34" charset="0"/>
              <a:buChar char="•"/>
            </a:pPr>
            <a:r>
              <a:rPr lang="en-US" dirty="0"/>
              <a:t>Example: </a:t>
            </a:r>
            <a:r>
              <a:rPr lang="en-US" b="1" dirty="0"/>
              <a:t>Apple's design and technology innovation</a:t>
            </a:r>
            <a:r>
              <a:rPr lang="en-US" dirty="0"/>
              <a:t> in the iPhone and MacBook.</a:t>
            </a:r>
          </a:p>
          <a:p>
            <a:pPr>
              <a:buFont typeface="Arial" panose="020B0604020202020204" pitchFamily="34" charset="0"/>
              <a:buChar char="•"/>
            </a:pPr>
            <a:r>
              <a:rPr lang="en-US" dirty="0"/>
              <a:t>Companies that consistently </a:t>
            </a:r>
            <a:r>
              <a:rPr lang="en-US" b="1" dirty="0"/>
              <a:t>lead in R&amp;D</a:t>
            </a:r>
            <a:r>
              <a:rPr lang="en-US" dirty="0"/>
              <a:t> gain a strong competitive edge.</a:t>
            </a:r>
          </a:p>
          <a:p>
            <a:r>
              <a:rPr lang="en-US" b="1" dirty="0"/>
              <a:t>Customer Service &amp; Experience</a:t>
            </a:r>
            <a:endParaRPr lang="en-US" dirty="0"/>
          </a:p>
          <a:p>
            <a:pPr>
              <a:buFont typeface="Arial" panose="020B0604020202020204" pitchFamily="34" charset="0"/>
              <a:buChar char="•"/>
            </a:pPr>
            <a:r>
              <a:rPr lang="en-US" dirty="0"/>
              <a:t>Example: </a:t>
            </a:r>
            <a:r>
              <a:rPr lang="en-US" b="1" dirty="0"/>
              <a:t>Amazon’s fast delivery and customer-first approach</a:t>
            </a:r>
            <a:r>
              <a:rPr lang="en-US" dirty="0"/>
              <a:t>.</a:t>
            </a:r>
          </a:p>
          <a:p>
            <a:pPr>
              <a:buFont typeface="Arial" panose="020B0604020202020204" pitchFamily="34" charset="0"/>
              <a:buChar char="•"/>
            </a:pPr>
            <a:r>
              <a:rPr lang="en-US" dirty="0"/>
              <a:t>Providing exceptional service can become a defining feature of a brand.</a:t>
            </a:r>
          </a:p>
          <a:p>
            <a:r>
              <a:rPr lang="en-US" b="1" dirty="0"/>
              <a:t>Operational Efficiency &amp; Supply Chain Management</a:t>
            </a:r>
            <a:endParaRPr lang="en-US" dirty="0"/>
          </a:p>
          <a:p>
            <a:pPr>
              <a:buFont typeface="Arial" panose="020B0604020202020204" pitchFamily="34" charset="0"/>
              <a:buChar char="•"/>
            </a:pPr>
            <a:r>
              <a:rPr lang="en-US" dirty="0"/>
              <a:t>Example: </a:t>
            </a:r>
            <a:r>
              <a:rPr lang="en-US" b="1" dirty="0"/>
              <a:t>Toyota’s Lean Manufacturing (Toyota Production System)</a:t>
            </a:r>
            <a:r>
              <a:rPr lang="en-US" dirty="0"/>
              <a:t>.</a:t>
            </a:r>
          </a:p>
          <a:p>
            <a:pPr>
              <a:buFont typeface="Arial" panose="020B0604020202020204" pitchFamily="34" charset="0"/>
              <a:buChar char="•"/>
            </a:pPr>
            <a:r>
              <a:rPr lang="en-US" dirty="0"/>
              <a:t>A highly efficient supply chain lowers costs and increases reliability.</a:t>
            </a:r>
          </a:p>
          <a:p>
            <a:r>
              <a:rPr lang="en-US" b="1" dirty="0"/>
              <a:t>Branding &amp; Marketing</a:t>
            </a:r>
            <a:endParaRPr lang="en-US" dirty="0"/>
          </a:p>
          <a:p>
            <a:pPr>
              <a:buFont typeface="Arial" panose="020B0604020202020204" pitchFamily="34" charset="0"/>
              <a:buChar char="•"/>
            </a:pPr>
            <a:r>
              <a:rPr lang="en-US" dirty="0"/>
              <a:t>Example: </a:t>
            </a:r>
            <a:r>
              <a:rPr lang="en-US" b="1" dirty="0"/>
              <a:t>Coca-Cola’s global brand recognition and emotional marketing</a:t>
            </a:r>
            <a:r>
              <a:rPr lang="en-US" dirty="0"/>
              <a:t>.</a:t>
            </a:r>
          </a:p>
          <a:p>
            <a:pPr>
              <a:buFont typeface="Arial" panose="020B0604020202020204" pitchFamily="34" charset="0"/>
              <a:buChar char="•"/>
            </a:pPr>
            <a:r>
              <a:rPr lang="en-US" dirty="0"/>
              <a:t>Strong branding builds customer loyalty and differentiates a company.</a:t>
            </a:r>
          </a:p>
          <a:p>
            <a:r>
              <a:rPr lang="en-US" b="1" dirty="0"/>
              <a:t>Technology &amp; Data Analytics</a:t>
            </a:r>
            <a:endParaRPr lang="en-US" dirty="0"/>
          </a:p>
          <a:p>
            <a:pPr>
              <a:buFont typeface="Arial" panose="020B0604020202020204" pitchFamily="34" charset="0"/>
              <a:buChar char="•"/>
            </a:pPr>
            <a:r>
              <a:rPr lang="en-US" dirty="0"/>
              <a:t>Example: </a:t>
            </a:r>
            <a:r>
              <a:rPr lang="en-US" b="1" dirty="0"/>
              <a:t>Google’s search algorithm and AI-driven services</a:t>
            </a:r>
            <a:r>
              <a:rPr lang="en-US" dirty="0"/>
              <a:t>.</a:t>
            </a:r>
          </a:p>
          <a:p>
            <a:pPr>
              <a:buFont typeface="Arial" panose="020B0604020202020204" pitchFamily="34" charset="0"/>
              <a:buChar char="•"/>
            </a:pPr>
            <a:r>
              <a:rPr lang="en-US" dirty="0"/>
              <a:t>Data-driven decision-making helps companies stay ahead of competitors.</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4</a:t>
            </a:fld>
            <a:endParaRPr lang="en-GB"/>
          </a:p>
        </p:txBody>
      </p:sp>
    </p:spTree>
    <p:extLst>
      <p:ext uri="{BB962C8B-B14F-4D97-AF65-F5344CB8AC3E}">
        <p14:creationId xmlns:p14="http://schemas.microsoft.com/office/powerpoint/2010/main" val="1334144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competencies are directly linked to </a:t>
            </a:r>
            <a:r>
              <a:rPr lang="en-US" b="1" dirty="0"/>
              <a:t>strategy</a:t>
            </a:r>
            <a:r>
              <a:rPr lang="en-US" dirty="0"/>
              <a:t> because they shape how an organization </a:t>
            </a:r>
            <a:r>
              <a:rPr lang="en-US" b="1" dirty="0"/>
              <a:t>competes, innovates, and grows</a:t>
            </a:r>
            <a:r>
              <a:rPr lang="en-US" dirty="0"/>
              <a:t>. Here’s how:</a:t>
            </a:r>
          </a:p>
          <a:p>
            <a:r>
              <a:rPr lang="en-US" b="1" dirty="0"/>
              <a:t>1. Strategic Alignment with Core Competencies</a:t>
            </a:r>
          </a:p>
          <a:p>
            <a:pPr>
              <a:buFont typeface="Arial" panose="020B0604020202020204" pitchFamily="34" charset="0"/>
              <a:buChar char="•"/>
            </a:pPr>
            <a:r>
              <a:rPr lang="en-US" dirty="0"/>
              <a:t>When a company identifies its core competencies, it should </a:t>
            </a:r>
            <a:r>
              <a:rPr lang="en-US" b="1" dirty="0"/>
              <a:t>align its business model and strategy</a:t>
            </a:r>
            <a:r>
              <a:rPr lang="en-US" dirty="0"/>
              <a:t> around them.</a:t>
            </a:r>
          </a:p>
          <a:p>
            <a:pPr>
              <a:buFont typeface="Arial" panose="020B0604020202020204" pitchFamily="34" charset="0"/>
              <a:buChar char="•"/>
            </a:pPr>
            <a:r>
              <a:rPr lang="en-US" dirty="0"/>
              <a:t>Example: </a:t>
            </a:r>
            <a:r>
              <a:rPr lang="en-US" b="1" dirty="0"/>
              <a:t>Apple</a:t>
            </a:r>
            <a:r>
              <a:rPr lang="en-US" dirty="0"/>
              <a:t> focuses on design and innovation, so its strategy revolves around </a:t>
            </a:r>
            <a:r>
              <a:rPr lang="en-US" b="1" dirty="0"/>
              <a:t>premium products, R&amp;D investment, and ecosystem integration</a:t>
            </a:r>
            <a:r>
              <a:rPr lang="en-US" dirty="0"/>
              <a:t> rather than cost-cutting.</a:t>
            </a:r>
          </a:p>
          <a:p>
            <a:r>
              <a:rPr lang="en-US" b="1" dirty="0"/>
              <a:t>2. Competitive Advantage through Differentiation</a:t>
            </a:r>
          </a:p>
          <a:p>
            <a:pPr>
              <a:buFont typeface="Arial" panose="020B0604020202020204" pitchFamily="34" charset="0"/>
              <a:buChar char="•"/>
            </a:pPr>
            <a:r>
              <a:rPr lang="en-US" dirty="0"/>
              <a:t>Strategy should emphasize what makes the company </a:t>
            </a:r>
            <a:r>
              <a:rPr lang="en-US" b="1" dirty="0"/>
              <a:t>unique and hard to imitate</a:t>
            </a:r>
            <a:r>
              <a:rPr lang="en-US" dirty="0"/>
              <a:t>.</a:t>
            </a:r>
          </a:p>
          <a:p>
            <a:pPr>
              <a:buFont typeface="Arial" panose="020B0604020202020204" pitchFamily="34" charset="0"/>
              <a:buChar char="•"/>
            </a:pPr>
            <a:r>
              <a:rPr lang="en-US" dirty="0"/>
              <a:t>Example: </a:t>
            </a:r>
            <a:r>
              <a:rPr lang="en-US" b="1" dirty="0"/>
              <a:t>Nike</a:t>
            </a:r>
            <a:r>
              <a:rPr lang="en-US" dirty="0"/>
              <a:t> uses branding and innovation (like </a:t>
            </a:r>
            <a:r>
              <a:rPr lang="en-US" dirty="0" err="1"/>
              <a:t>Flyknit</a:t>
            </a:r>
            <a:r>
              <a:rPr lang="en-US" dirty="0"/>
              <a:t> technology) to stay ahead rather than competing on price.</a:t>
            </a:r>
          </a:p>
          <a:p>
            <a:r>
              <a:rPr lang="en-US" b="1" dirty="0"/>
              <a:t>3. Resource Allocation &amp; Investment</a:t>
            </a:r>
          </a:p>
          <a:p>
            <a:pPr>
              <a:buFont typeface="Arial" panose="020B0604020202020204" pitchFamily="34" charset="0"/>
              <a:buChar char="•"/>
            </a:pPr>
            <a:r>
              <a:rPr lang="en-US" dirty="0"/>
              <a:t>Organizations should invest in </a:t>
            </a:r>
            <a:r>
              <a:rPr lang="en-US" b="1" dirty="0"/>
              <a:t>developing and strengthening</a:t>
            </a:r>
            <a:r>
              <a:rPr lang="en-US" dirty="0"/>
              <a:t> their core competencies.</a:t>
            </a:r>
          </a:p>
          <a:p>
            <a:pPr>
              <a:buFont typeface="Arial" panose="020B0604020202020204" pitchFamily="34" charset="0"/>
              <a:buChar char="•"/>
            </a:pPr>
            <a:r>
              <a:rPr lang="en-US" dirty="0"/>
              <a:t>Example: </a:t>
            </a:r>
            <a:r>
              <a:rPr lang="en-US" b="1" dirty="0"/>
              <a:t>Amazon</a:t>
            </a:r>
            <a:r>
              <a:rPr lang="en-US" dirty="0"/>
              <a:t> prioritizes logistics and AI to improve delivery speed and customer experience, reinforcing its strategic edge.</a:t>
            </a:r>
          </a:p>
          <a:p>
            <a:r>
              <a:rPr lang="en-US" b="1" dirty="0"/>
              <a:t>4. Adaptability &amp; Market Leadership</a:t>
            </a:r>
          </a:p>
          <a:p>
            <a:pPr>
              <a:buFont typeface="Arial" panose="020B0604020202020204" pitchFamily="34" charset="0"/>
              <a:buChar char="•"/>
            </a:pPr>
            <a:r>
              <a:rPr lang="en-US" dirty="0"/>
              <a:t>Core competencies should evolve with </a:t>
            </a:r>
            <a:r>
              <a:rPr lang="en-US" b="1" dirty="0"/>
              <a:t>market trends</a:t>
            </a:r>
            <a:r>
              <a:rPr lang="en-US" dirty="0"/>
              <a:t> and strategic goals.</a:t>
            </a:r>
          </a:p>
          <a:p>
            <a:pPr>
              <a:buFont typeface="Arial" panose="020B0604020202020204" pitchFamily="34" charset="0"/>
              <a:buChar char="•"/>
            </a:pPr>
            <a:r>
              <a:rPr lang="en-US" dirty="0"/>
              <a:t>Example: </a:t>
            </a:r>
            <a:r>
              <a:rPr lang="en-US" b="1" dirty="0"/>
              <a:t>Google</a:t>
            </a:r>
            <a:r>
              <a:rPr lang="en-US" dirty="0"/>
              <a:t> started with search algorithms but expanded into AI, cloud computing, and autonomous tech.</a:t>
            </a:r>
          </a:p>
          <a:p>
            <a:r>
              <a:rPr lang="en-US" b="1" dirty="0"/>
              <a:t>5. Business Model Design</a:t>
            </a:r>
          </a:p>
          <a:p>
            <a:pPr>
              <a:buFont typeface="Arial" panose="020B0604020202020204" pitchFamily="34" charset="0"/>
              <a:buChar char="•"/>
            </a:pPr>
            <a:r>
              <a:rPr lang="en-US" dirty="0"/>
              <a:t>Companies must design their </a:t>
            </a:r>
            <a:r>
              <a:rPr lang="en-US" b="1" dirty="0"/>
              <a:t>business models</a:t>
            </a:r>
            <a:r>
              <a:rPr lang="en-US" dirty="0"/>
              <a:t> around their strengths.</a:t>
            </a:r>
          </a:p>
          <a:p>
            <a:pPr>
              <a:buFont typeface="Arial" panose="020B0604020202020204" pitchFamily="34" charset="0"/>
              <a:buChar char="•"/>
            </a:pPr>
            <a:r>
              <a:rPr lang="en-US" dirty="0"/>
              <a:t>Example: </a:t>
            </a:r>
            <a:r>
              <a:rPr lang="en-US" b="1" dirty="0"/>
              <a:t>Tesla’s</a:t>
            </a:r>
            <a:r>
              <a:rPr lang="en-US" dirty="0"/>
              <a:t> core competency is battery technology and sustainable energy. Their direct-to-consumer sales model supports this, avoiding traditional dealerships.</a:t>
            </a:r>
          </a:p>
          <a:p>
            <a:r>
              <a:rPr lang="en-US" b="1" dirty="0"/>
              <a:t>Key Takeaway</a:t>
            </a:r>
          </a:p>
          <a:p>
            <a:r>
              <a:rPr lang="en-US" dirty="0"/>
              <a:t>To achieve long-term success, businesses should </a:t>
            </a:r>
            <a:r>
              <a:rPr lang="en-US" b="1" dirty="0"/>
              <a:t>not just identify core competencies but continuously develop and integrate them into strategic decision-making</a:t>
            </a:r>
            <a:r>
              <a:rPr lang="en-US" dirty="0"/>
              <a:t>. This ensures </a:t>
            </a:r>
            <a:r>
              <a:rPr lang="en-US" b="1" dirty="0"/>
              <a:t>sustained competitive advantage</a:t>
            </a:r>
            <a:r>
              <a:rPr lang="en-US" dirty="0"/>
              <a:t> and market leadership.</a:t>
            </a:r>
          </a:p>
          <a:p>
            <a:r>
              <a:rPr lang="en-US" dirty="0"/>
              <a:t>Would you like to discuss how this applies to a specific industry?</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5</a:t>
            </a:fld>
            <a:endParaRPr lang="en-GB"/>
          </a:p>
        </p:txBody>
      </p:sp>
    </p:spTree>
    <p:extLst>
      <p:ext uri="{BB962C8B-B14F-4D97-AF65-F5344CB8AC3E}">
        <p14:creationId xmlns:p14="http://schemas.microsoft.com/office/powerpoint/2010/main" val="171384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Strategic Business Units (SBUs) play a crucial role in </a:t>
            </a:r>
            <a:r>
              <a:rPr lang="en-US" b="1" dirty="0"/>
              <a:t>organizational structure and strategy</a:t>
            </a:r>
            <a:r>
              <a:rPr lang="en-US" dirty="0"/>
              <a:t>, particularly in large, diversified companies. An SBU is a distinct business unit within a larger organization, </a:t>
            </a:r>
            <a:r>
              <a:rPr lang="en-US" b="1" dirty="0"/>
              <a:t>focused on a specific market, product line, or service area</a:t>
            </a:r>
            <a:r>
              <a:rPr lang="en-US" dirty="0"/>
              <a:t>.</a:t>
            </a:r>
          </a:p>
          <a:p>
            <a:r>
              <a:rPr lang="en-US" b="1" dirty="0"/>
              <a:t>Why Are SBUs Important?</a:t>
            </a:r>
          </a:p>
          <a:p>
            <a:r>
              <a:rPr lang="en-US" dirty="0"/>
              <a:t>SBUs allow companies to manage different parts of their business more effectively by:</a:t>
            </a:r>
          </a:p>
          <a:p>
            <a:pPr>
              <a:buFont typeface="Arial" panose="020B0604020202020204" pitchFamily="34" charset="0"/>
              <a:buChar char="•"/>
            </a:pPr>
            <a:r>
              <a:rPr lang="en-US" b="1" dirty="0"/>
              <a:t>Focusing on specific markets and customer needs.</a:t>
            </a:r>
            <a:endParaRPr lang="en-US" dirty="0"/>
          </a:p>
          <a:p>
            <a:pPr>
              <a:buFont typeface="Arial" panose="020B0604020202020204" pitchFamily="34" charset="0"/>
              <a:buChar char="•"/>
            </a:pPr>
            <a:r>
              <a:rPr lang="en-US" b="1" dirty="0"/>
              <a:t>Enabling independent strategy development.</a:t>
            </a:r>
            <a:endParaRPr lang="en-US" dirty="0"/>
          </a:p>
          <a:p>
            <a:pPr>
              <a:buFont typeface="Arial" panose="020B0604020202020204" pitchFamily="34" charset="0"/>
              <a:buChar char="•"/>
            </a:pPr>
            <a:r>
              <a:rPr lang="en-US" b="1" dirty="0"/>
              <a:t>Improving accountability</a:t>
            </a:r>
            <a:r>
              <a:rPr lang="en-US" dirty="0"/>
              <a:t> by operating as profit centers.</a:t>
            </a:r>
          </a:p>
          <a:p>
            <a:pPr>
              <a:buFont typeface="Arial" panose="020B0604020202020204" pitchFamily="34" charset="0"/>
              <a:buChar char="•"/>
            </a:pPr>
            <a:r>
              <a:rPr lang="en-US" b="1" dirty="0"/>
              <a:t>Enhancing resource allocation</a:t>
            </a:r>
            <a:r>
              <a:rPr lang="en-US" dirty="0"/>
              <a:t> for maximum profitability.</a:t>
            </a:r>
          </a:p>
          <a:p>
            <a:r>
              <a:rPr lang="en-US" b="1" dirty="0"/>
              <a:t>Types of SBUs</a:t>
            </a:r>
          </a:p>
          <a:p>
            <a:pPr>
              <a:buFont typeface="+mj-lt"/>
              <a:buAutoNum type="arabicPeriod"/>
            </a:pPr>
            <a:r>
              <a:rPr lang="en-US" b="1" dirty="0"/>
              <a:t>Small Business as a Single SBU</a:t>
            </a:r>
            <a:endParaRPr lang="en-US" dirty="0"/>
          </a:p>
          <a:p>
            <a:pPr marL="742950" lvl="1" indent="-285750">
              <a:buFont typeface="+mj-lt"/>
              <a:buAutoNum type="arabicPeriod"/>
            </a:pPr>
            <a:r>
              <a:rPr lang="en-US" dirty="0"/>
              <a:t>A small company typically operates as </a:t>
            </a:r>
            <a:r>
              <a:rPr lang="en-US" b="1" dirty="0"/>
              <a:t>one strategic unit</a:t>
            </a:r>
            <a:r>
              <a:rPr lang="en-US" dirty="0"/>
              <a:t>, handling all aspects of business under a single leadership team.</a:t>
            </a:r>
          </a:p>
          <a:p>
            <a:pPr marL="742950" lvl="1" indent="-285750">
              <a:buFont typeface="+mj-lt"/>
              <a:buAutoNum type="arabicPeriod"/>
            </a:pPr>
            <a:r>
              <a:rPr lang="en-US" dirty="0"/>
              <a:t>Example: A </a:t>
            </a:r>
            <a:r>
              <a:rPr lang="en-US" b="1" dirty="0"/>
              <a:t>local bakery</a:t>
            </a:r>
            <a:r>
              <a:rPr lang="en-US" dirty="0"/>
              <a:t> serves a specific market, manages its own supply chain, and tailors products to customer preferences.</a:t>
            </a:r>
          </a:p>
          <a:p>
            <a:pPr>
              <a:buFont typeface="+mj-lt"/>
              <a:buAutoNum type="arabicPeriod"/>
            </a:pPr>
            <a:r>
              <a:rPr lang="en-US" b="1" dirty="0"/>
              <a:t>Large Corporations with Multiple SBUs</a:t>
            </a:r>
            <a:endParaRPr lang="en-US" dirty="0"/>
          </a:p>
          <a:p>
            <a:pPr marL="742950" lvl="1" indent="-285750">
              <a:buFont typeface="+mj-lt"/>
              <a:buAutoNum type="arabicPeriod"/>
            </a:pPr>
            <a:r>
              <a:rPr lang="en-US" dirty="0"/>
              <a:t>Big companies often divide into </a:t>
            </a:r>
            <a:r>
              <a:rPr lang="en-US" b="1" dirty="0"/>
              <a:t>separate SBUs</a:t>
            </a:r>
            <a:r>
              <a:rPr lang="en-US" dirty="0"/>
              <a:t> based on products, markets, or capabilities.</a:t>
            </a:r>
          </a:p>
          <a:p>
            <a:pPr marL="742950" lvl="1" indent="-285750">
              <a:buFont typeface="+mj-lt"/>
              <a:buAutoNum type="arabicPeriod"/>
            </a:pPr>
            <a:r>
              <a:rPr lang="en-US" dirty="0"/>
              <a:t>Example: </a:t>
            </a:r>
            <a:r>
              <a:rPr lang="en-US" b="1" dirty="0"/>
              <a:t>PepsiCo operates SBUs for beverages, snacks (Frito-Lay), and health-conscious products (Quaker Oats).</a:t>
            </a:r>
            <a:endParaRPr lang="en-US" dirty="0"/>
          </a:p>
          <a:p>
            <a:r>
              <a:rPr lang="en-US" b="1" dirty="0"/>
              <a:t>How to Identify SBUs</a:t>
            </a:r>
          </a:p>
          <a:p>
            <a:pPr>
              <a:buFont typeface="+mj-lt"/>
              <a:buAutoNum type="arabicPeriod"/>
            </a:pPr>
            <a:r>
              <a:rPr lang="en-US" b="1" dirty="0"/>
              <a:t>Market-Based Criteria:</a:t>
            </a:r>
            <a:endParaRPr lang="en-US" dirty="0"/>
          </a:p>
          <a:p>
            <a:pPr marL="742950" lvl="1" indent="-285750">
              <a:buFont typeface="+mj-lt"/>
              <a:buAutoNum type="arabicPeriod"/>
            </a:pPr>
            <a:r>
              <a:rPr lang="en-US" b="1" dirty="0"/>
              <a:t>Similar customers</a:t>
            </a:r>
            <a:r>
              <a:rPr lang="en-US" dirty="0"/>
              <a:t> (e.g., Nike separates footwear, apparel, and accessories).</a:t>
            </a:r>
          </a:p>
          <a:p>
            <a:pPr marL="742950" lvl="1" indent="-285750">
              <a:buFont typeface="+mj-lt"/>
              <a:buAutoNum type="arabicPeriod"/>
            </a:pPr>
            <a:r>
              <a:rPr lang="en-US" b="1" dirty="0"/>
              <a:t>Similar distribution channels</a:t>
            </a:r>
            <a:r>
              <a:rPr lang="en-US" dirty="0"/>
              <a:t> (e.g., Amazon operates retail, cloud computing (AWS), and streaming services separately).</a:t>
            </a:r>
          </a:p>
          <a:p>
            <a:pPr marL="742950" lvl="1" indent="-285750">
              <a:buFont typeface="+mj-lt"/>
              <a:buAutoNum type="arabicPeriod"/>
            </a:pPr>
            <a:r>
              <a:rPr lang="en-US" b="1" dirty="0"/>
              <a:t>Similar competitors</a:t>
            </a:r>
            <a:r>
              <a:rPr lang="en-US" dirty="0"/>
              <a:t> (e.g., Toyota’s Lexus brand competes in the luxury segment, while Toyota competes in the mass-market segment).</a:t>
            </a:r>
          </a:p>
          <a:p>
            <a:pPr>
              <a:buFont typeface="+mj-lt"/>
              <a:buAutoNum type="arabicPeriod"/>
            </a:pPr>
            <a:r>
              <a:rPr lang="en-US" b="1" dirty="0"/>
              <a:t>Capabilities-Based Criteria:</a:t>
            </a:r>
            <a:endParaRPr lang="en-US" dirty="0"/>
          </a:p>
          <a:p>
            <a:pPr marL="742950" lvl="1" indent="-285750">
              <a:buFont typeface="+mj-lt"/>
              <a:buAutoNum type="arabicPeriod"/>
            </a:pPr>
            <a:r>
              <a:rPr lang="en-US" b="1" dirty="0"/>
              <a:t>Shared technology or skills</a:t>
            </a:r>
            <a:r>
              <a:rPr lang="en-US" dirty="0"/>
              <a:t> (e.g., Google uses AI across multiple SBUs like search, cloud, and smart devices).</a:t>
            </a:r>
          </a:p>
          <a:p>
            <a:pPr marL="742950" lvl="1" indent="-285750">
              <a:buFont typeface="+mj-lt"/>
              <a:buAutoNum type="arabicPeriod"/>
            </a:pPr>
            <a:r>
              <a:rPr lang="en-US" b="1" dirty="0"/>
              <a:t>Similar operational processes</a:t>
            </a:r>
            <a:r>
              <a:rPr lang="en-US" dirty="0"/>
              <a:t> (e.g., Unilever applies sustainability practices across different product categories).</a:t>
            </a:r>
          </a:p>
          <a:p>
            <a:r>
              <a:rPr lang="en-US" b="1" dirty="0"/>
              <a:t>Strategic Implications of SBUs</a:t>
            </a:r>
          </a:p>
          <a:p>
            <a:pPr>
              <a:buFont typeface="Arial" panose="020B0604020202020204" pitchFamily="34" charset="0"/>
              <a:buChar char="•"/>
            </a:pPr>
            <a:r>
              <a:rPr lang="en-US" b="1" dirty="0"/>
              <a:t>Autonomy in decision-making</a:t>
            </a:r>
            <a:r>
              <a:rPr lang="en-US" dirty="0"/>
              <a:t> allows SBUs to respond quickly to market changes.</a:t>
            </a:r>
          </a:p>
          <a:p>
            <a:pPr>
              <a:buFont typeface="Arial" panose="020B0604020202020204" pitchFamily="34" charset="0"/>
              <a:buChar char="•"/>
            </a:pPr>
            <a:r>
              <a:rPr lang="en-US" b="1" dirty="0"/>
              <a:t>Resource allocation</a:t>
            </a:r>
            <a:r>
              <a:rPr lang="en-US" dirty="0"/>
              <a:t> can be optimized to strengthen profitable business units.</a:t>
            </a:r>
          </a:p>
          <a:p>
            <a:pPr>
              <a:buFont typeface="Arial" panose="020B0604020202020204" pitchFamily="34" charset="0"/>
              <a:buChar char="•"/>
            </a:pPr>
            <a:r>
              <a:rPr lang="en-US" b="1" dirty="0"/>
              <a:t>Performance evaluation</a:t>
            </a:r>
            <a:r>
              <a:rPr lang="en-US" dirty="0"/>
              <a:t> is easier, as each SBU is treated as a profit center.</a:t>
            </a:r>
          </a:p>
          <a:p>
            <a:r>
              <a:rPr lang="en-US" dirty="0"/>
              <a:t>Strategic Business Units help organizations </a:t>
            </a:r>
            <a:r>
              <a:rPr lang="en-US" b="1" dirty="0"/>
              <a:t>balance specialization with corporate synergy</a:t>
            </a:r>
            <a:r>
              <a:rPr lang="en-US" dirty="0"/>
              <a:t>, ensuring that different business segments </a:t>
            </a:r>
            <a:r>
              <a:rPr lang="en-US" b="1" dirty="0"/>
              <a:t>operate efficiently while contributing to overall company success</a:t>
            </a:r>
            <a:r>
              <a:rPr lang="en-US" dirty="0"/>
              <a:t>.</a:t>
            </a:r>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8</a:t>
            </a:fld>
            <a:endParaRPr lang="en-GB"/>
          </a:p>
        </p:txBody>
      </p:sp>
    </p:spTree>
    <p:extLst>
      <p:ext uri="{BB962C8B-B14F-4D97-AF65-F5344CB8AC3E}">
        <p14:creationId xmlns:p14="http://schemas.microsoft.com/office/powerpoint/2010/main" val="1314497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Can you think of a company with well-defined SBUs?</a:t>
            </a:r>
          </a:p>
          <a:p>
            <a:r>
              <a:rPr lang="en-US" b="1" dirty="0"/>
              <a:t>Example: Unilever</a:t>
            </a:r>
            <a:endParaRPr lang="en-US" dirty="0"/>
          </a:p>
          <a:p>
            <a:pPr>
              <a:buFont typeface="Arial" panose="020B0604020202020204" pitchFamily="34" charset="0"/>
              <a:buChar char="•"/>
            </a:pPr>
            <a:r>
              <a:rPr lang="en-US" dirty="0"/>
              <a:t>Unilever has </a:t>
            </a:r>
            <a:r>
              <a:rPr lang="en-US" b="1" dirty="0"/>
              <a:t>three main SBUs</a:t>
            </a:r>
            <a:r>
              <a:rPr lang="en-US" dirty="0"/>
              <a:t>: </a:t>
            </a:r>
            <a:r>
              <a:rPr lang="en-US" b="1" dirty="0"/>
              <a:t>Beauty &amp; Personal Care, Foods &amp; Refreshment, and Home Care</a:t>
            </a:r>
            <a:r>
              <a:rPr lang="en-US" dirty="0"/>
              <a:t>.</a:t>
            </a:r>
          </a:p>
          <a:p>
            <a:pPr>
              <a:buFont typeface="Arial" panose="020B0604020202020204" pitchFamily="34" charset="0"/>
              <a:buChar char="•"/>
            </a:pPr>
            <a:r>
              <a:rPr lang="en-US" dirty="0"/>
              <a:t>Each unit operates independently with its own marketing, R&amp;D, and supply chain strategy.</a:t>
            </a:r>
          </a:p>
          <a:p>
            <a:pPr>
              <a:buFont typeface="Arial" panose="020B0604020202020204" pitchFamily="34" charset="0"/>
              <a:buChar char="•"/>
            </a:pPr>
            <a:r>
              <a:rPr lang="en-US" dirty="0"/>
              <a:t>Example: </a:t>
            </a:r>
            <a:r>
              <a:rPr lang="en-US" b="1" dirty="0"/>
              <a:t>Dove (Beauty &amp; Personal Care) and Ben &amp; Jerry’s (Foods &amp; Refreshment) have different customers, competitors, and branding strategies</a:t>
            </a:r>
            <a:r>
              <a:rPr lang="en-US" dirty="0"/>
              <a:t>, yet they all belong to Unilever.</a:t>
            </a:r>
          </a:p>
          <a:p>
            <a:r>
              <a:rPr lang="en-US" b="1" dirty="0"/>
              <a:t>Other examples:</a:t>
            </a:r>
            <a:endParaRPr lang="en-US" dirty="0"/>
          </a:p>
          <a:p>
            <a:pPr>
              <a:buFont typeface="Arial" panose="020B0604020202020204" pitchFamily="34" charset="0"/>
              <a:buChar char="•"/>
            </a:pPr>
            <a:r>
              <a:rPr lang="en-US" b="1" dirty="0"/>
              <a:t>Samsung:</a:t>
            </a:r>
            <a:r>
              <a:rPr lang="en-US" dirty="0"/>
              <a:t> Mobile, Electronics, Semiconductors, and Home Appliances.</a:t>
            </a:r>
          </a:p>
          <a:p>
            <a:pPr>
              <a:buFont typeface="Arial" panose="020B0604020202020204" pitchFamily="34" charset="0"/>
              <a:buChar char="•"/>
            </a:pPr>
            <a:r>
              <a:rPr lang="en-US" b="1" dirty="0"/>
              <a:t>General Motors (GM):</a:t>
            </a:r>
            <a:r>
              <a:rPr lang="en-US" dirty="0"/>
              <a:t> Chevrolet, Cadillac, Buick, and GMC all function as separate SBUs targeting different markets.</a:t>
            </a:r>
          </a:p>
          <a:p>
            <a:r>
              <a:rPr lang="en-US" b="1" dirty="0"/>
              <a:t>2. What are the advantages and challenges of managing multiple SBUs?</a:t>
            </a:r>
          </a:p>
          <a:p>
            <a:r>
              <a:rPr lang="en-US" dirty="0"/>
              <a:t>✅ </a:t>
            </a:r>
            <a:r>
              <a:rPr lang="en-US" b="1" dirty="0"/>
              <a:t>Advantages:</a:t>
            </a:r>
            <a:endParaRPr lang="en-US" dirty="0"/>
          </a:p>
          <a:p>
            <a:pPr>
              <a:buFont typeface="Arial" panose="020B0604020202020204" pitchFamily="34" charset="0"/>
              <a:buChar char="•"/>
            </a:pPr>
            <a:r>
              <a:rPr lang="en-US" b="1" dirty="0"/>
              <a:t>Focused Strategy:</a:t>
            </a:r>
            <a:r>
              <a:rPr lang="en-US" dirty="0"/>
              <a:t> Each SBU can </a:t>
            </a:r>
            <a:r>
              <a:rPr lang="en-US" b="1" dirty="0"/>
              <a:t>tailor its approach</a:t>
            </a:r>
            <a:r>
              <a:rPr lang="en-US" dirty="0"/>
              <a:t> to its specific market.</a:t>
            </a:r>
          </a:p>
          <a:p>
            <a:pPr>
              <a:buFont typeface="Arial" panose="020B0604020202020204" pitchFamily="34" charset="0"/>
              <a:buChar char="•"/>
            </a:pPr>
            <a:r>
              <a:rPr lang="en-US" b="1" dirty="0"/>
              <a:t>Better Resource Allocation:</a:t>
            </a:r>
            <a:r>
              <a:rPr lang="en-US" dirty="0"/>
              <a:t> Profitable SBUs receive more investment, while struggling ones can be restructured.</a:t>
            </a:r>
          </a:p>
          <a:p>
            <a:pPr>
              <a:buFont typeface="Arial" panose="020B0604020202020204" pitchFamily="34" charset="0"/>
              <a:buChar char="•"/>
            </a:pPr>
            <a:r>
              <a:rPr lang="en-US" b="1" dirty="0"/>
              <a:t>Risk Diversification:</a:t>
            </a:r>
            <a:r>
              <a:rPr lang="en-US" dirty="0"/>
              <a:t> A company with multiple SBUs can survive </a:t>
            </a:r>
            <a:r>
              <a:rPr lang="en-US" b="1" dirty="0"/>
              <a:t>market downturns in one sector</a:t>
            </a:r>
            <a:r>
              <a:rPr lang="en-US" dirty="0"/>
              <a:t> by relying on others.</a:t>
            </a:r>
          </a:p>
          <a:p>
            <a:r>
              <a:rPr lang="en-US" dirty="0"/>
              <a:t>❌ </a:t>
            </a:r>
            <a:r>
              <a:rPr lang="en-US" b="1" dirty="0"/>
              <a:t>Challenges:</a:t>
            </a:r>
            <a:endParaRPr lang="en-US" dirty="0"/>
          </a:p>
          <a:p>
            <a:pPr>
              <a:buFont typeface="Arial" panose="020B0604020202020204" pitchFamily="34" charset="0"/>
              <a:buChar char="•"/>
            </a:pPr>
            <a:r>
              <a:rPr lang="en-US" b="1" dirty="0"/>
              <a:t>Coordination Issues:</a:t>
            </a:r>
            <a:r>
              <a:rPr lang="en-US" dirty="0"/>
              <a:t> Managing multiple SBUs can lead to </a:t>
            </a:r>
            <a:r>
              <a:rPr lang="en-US" b="1" dirty="0"/>
              <a:t>bureaucracy and inefficiencies</a:t>
            </a:r>
            <a:r>
              <a:rPr lang="en-US" dirty="0"/>
              <a:t>.</a:t>
            </a:r>
          </a:p>
          <a:p>
            <a:pPr>
              <a:buFont typeface="Arial" panose="020B0604020202020204" pitchFamily="34" charset="0"/>
              <a:buChar char="•"/>
            </a:pPr>
            <a:r>
              <a:rPr lang="en-US" b="1" dirty="0"/>
              <a:t>Resource Conflicts:</a:t>
            </a:r>
            <a:r>
              <a:rPr lang="en-US" dirty="0"/>
              <a:t> SBUs may compete for internal funding and strategic focus.</a:t>
            </a:r>
          </a:p>
          <a:p>
            <a:pPr>
              <a:buFont typeface="Arial" panose="020B0604020202020204" pitchFamily="34" charset="0"/>
              <a:buChar char="•"/>
            </a:pPr>
            <a:r>
              <a:rPr lang="en-US" b="1" dirty="0"/>
              <a:t>Brand Consistency Risks:</a:t>
            </a:r>
            <a:r>
              <a:rPr lang="en-US" dirty="0"/>
              <a:t> If SBUs operate independently, they may lose </a:t>
            </a:r>
            <a:r>
              <a:rPr lang="en-US" b="1" dirty="0"/>
              <a:t>synergies that strengthen the overall corporate identity</a:t>
            </a:r>
            <a:r>
              <a:rPr lang="en-US" dirty="0"/>
              <a:t>.</a:t>
            </a:r>
          </a:p>
          <a:p>
            <a:r>
              <a:rPr lang="en-US" b="1" dirty="0"/>
              <a:t>3. How do companies decide whether to keep SBUs separate or integrate them?</a:t>
            </a:r>
          </a:p>
          <a:p>
            <a:r>
              <a:rPr lang="en-US" b="1" dirty="0"/>
              <a:t>Companies consider factors such as:</a:t>
            </a:r>
            <a:endParaRPr lang="en-US" dirty="0"/>
          </a:p>
          <a:p>
            <a:r>
              <a:rPr lang="en-US" dirty="0"/>
              <a:t>📌 </a:t>
            </a:r>
            <a:r>
              <a:rPr lang="en-US" b="1" dirty="0"/>
              <a:t>Market Differences</a:t>
            </a:r>
            <a:endParaRPr lang="en-US" dirty="0"/>
          </a:p>
          <a:p>
            <a:pPr>
              <a:buFont typeface="Arial" panose="020B0604020202020204" pitchFamily="34" charset="0"/>
              <a:buChar char="•"/>
            </a:pPr>
            <a:r>
              <a:rPr lang="en-US" dirty="0"/>
              <a:t>If SBUs </a:t>
            </a:r>
            <a:r>
              <a:rPr lang="en-US" b="1" dirty="0"/>
              <a:t>serve different customers or industries</a:t>
            </a:r>
            <a:r>
              <a:rPr lang="en-US" dirty="0"/>
              <a:t>, they remain separate.</a:t>
            </a:r>
          </a:p>
          <a:p>
            <a:pPr>
              <a:buFont typeface="Arial" panose="020B0604020202020204" pitchFamily="34" charset="0"/>
              <a:buChar char="•"/>
            </a:pPr>
            <a:r>
              <a:rPr lang="en-US" dirty="0"/>
              <a:t>Example: </a:t>
            </a:r>
            <a:r>
              <a:rPr lang="en-US" b="1" dirty="0"/>
              <a:t>Johnson &amp; Johnson keeps its Pharmaceuticals, Medical Devices, and Consumer Health SBUs separate</a:t>
            </a:r>
            <a:r>
              <a:rPr lang="en-US" dirty="0"/>
              <a:t> due to different regulations and target audiences.</a:t>
            </a:r>
          </a:p>
          <a:p>
            <a:r>
              <a:rPr lang="en-US" dirty="0"/>
              <a:t>📌 </a:t>
            </a:r>
            <a:r>
              <a:rPr lang="en-US" b="1" dirty="0"/>
              <a:t>Operational Synergies</a:t>
            </a:r>
            <a:endParaRPr lang="en-US" dirty="0"/>
          </a:p>
          <a:p>
            <a:pPr>
              <a:buFont typeface="Arial" panose="020B0604020202020204" pitchFamily="34" charset="0"/>
              <a:buChar char="•"/>
            </a:pPr>
            <a:r>
              <a:rPr lang="en-US" dirty="0"/>
              <a:t>If SBUs can </a:t>
            </a:r>
            <a:r>
              <a:rPr lang="en-US" b="1" dirty="0"/>
              <a:t>share R&amp;D, supply chains, or technology</a:t>
            </a:r>
            <a:r>
              <a:rPr lang="en-US" dirty="0"/>
              <a:t>, integration might be beneficial.</a:t>
            </a:r>
          </a:p>
          <a:p>
            <a:pPr>
              <a:buFont typeface="Arial" panose="020B0604020202020204" pitchFamily="34" charset="0"/>
              <a:buChar char="•"/>
            </a:pPr>
            <a:r>
              <a:rPr lang="en-US" dirty="0"/>
              <a:t>Example: </a:t>
            </a:r>
            <a:r>
              <a:rPr lang="en-US" b="1" dirty="0"/>
              <a:t>Google integrated YouTube into its advertising ecosystem</a:t>
            </a:r>
            <a:r>
              <a:rPr lang="en-US" dirty="0"/>
              <a:t>, leveraging data and AI for targeted ads.</a:t>
            </a:r>
          </a:p>
          <a:p>
            <a:r>
              <a:rPr lang="en-US" dirty="0"/>
              <a:t>📌 </a:t>
            </a:r>
            <a:r>
              <a:rPr lang="en-US" b="1" dirty="0"/>
              <a:t>Brand Identity &amp; Strategy</a:t>
            </a:r>
            <a:endParaRPr lang="en-US" dirty="0"/>
          </a:p>
          <a:p>
            <a:pPr>
              <a:buFont typeface="Arial" panose="020B0604020202020204" pitchFamily="34" charset="0"/>
              <a:buChar char="•"/>
            </a:pPr>
            <a:r>
              <a:rPr lang="en-US" dirty="0"/>
              <a:t>If an SBU has a </a:t>
            </a:r>
            <a:r>
              <a:rPr lang="en-US" b="1" dirty="0"/>
              <a:t>strong independent brand</a:t>
            </a:r>
            <a:r>
              <a:rPr lang="en-US" dirty="0"/>
              <a:t>, it remains separate.</a:t>
            </a:r>
          </a:p>
          <a:p>
            <a:pPr>
              <a:buFont typeface="Arial" panose="020B0604020202020204" pitchFamily="34" charset="0"/>
              <a:buChar char="•"/>
            </a:pPr>
            <a:r>
              <a:rPr lang="en-US" dirty="0"/>
              <a:t>Example: </a:t>
            </a:r>
            <a:r>
              <a:rPr lang="en-US" b="1" dirty="0"/>
              <a:t>Facebook (Meta) kept Instagram and WhatsApp as distinct SBUs</a:t>
            </a:r>
            <a:r>
              <a:rPr lang="en-US" dirty="0"/>
              <a:t> to preserve their unique user bases.</a:t>
            </a:r>
          </a:p>
          <a:p>
            <a:r>
              <a:rPr lang="en-US" dirty="0"/>
              <a:t>📌 </a:t>
            </a:r>
            <a:r>
              <a:rPr lang="en-US" b="1" dirty="0"/>
              <a:t>Financial Performance</a:t>
            </a:r>
            <a:endParaRPr lang="en-US" dirty="0"/>
          </a:p>
          <a:p>
            <a:pPr>
              <a:buFont typeface="Arial" panose="020B0604020202020204" pitchFamily="34" charset="0"/>
              <a:buChar char="•"/>
            </a:pPr>
            <a:r>
              <a:rPr lang="en-US" dirty="0"/>
              <a:t>Companies may integrate struggling SBUs to </a:t>
            </a:r>
            <a:r>
              <a:rPr lang="en-US" b="1" dirty="0"/>
              <a:t>reduce costs</a:t>
            </a:r>
            <a:r>
              <a:rPr lang="en-US" dirty="0"/>
              <a:t>, or spin off successful ones for better focus.</a:t>
            </a:r>
          </a:p>
          <a:p>
            <a:pPr>
              <a:buFont typeface="Arial" panose="020B0604020202020204" pitchFamily="34" charset="0"/>
              <a:buChar char="•"/>
            </a:pPr>
            <a:r>
              <a:rPr lang="en-US" dirty="0"/>
              <a:t>Example: </a:t>
            </a:r>
            <a:r>
              <a:rPr lang="en-US" b="1" dirty="0"/>
              <a:t>eBay spun off PayPal into a separate company</a:t>
            </a:r>
            <a:r>
              <a:rPr lang="en-US" dirty="0"/>
              <a:t> to allow both businesses to grow independently.</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9</a:t>
            </a:fld>
            <a:endParaRPr lang="en-GB"/>
          </a:p>
        </p:txBody>
      </p:sp>
    </p:spTree>
    <p:extLst>
      <p:ext uri="{BB962C8B-B14F-4D97-AF65-F5344CB8AC3E}">
        <p14:creationId xmlns:p14="http://schemas.microsoft.com/office/powerpoint/2010/main" val="44703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 Porter introduced </a:t>
            </a:r>
            <a:r>
              <a:rPr lang="en-US" b="1" dirty="0"/>
              <a:t>generic strategies</a:t>
            </a:r>
            <a:r>
              <a:rPr lang="en-US" dirty="0"/>
              <a:t> as fundamental approaches businesses can use to gain a </a:t>
            </a:r>
            <a:r>
              <a:rPr lang="en-US" b="1" dirty="0"/>
              <a:t>competitive advantage</a:t>
            </a:r>
            <a:r>
              <a:rPr lang="en-US" dirty="0"/>
              <a:t>. These strategies apply across industries and business types, helping companies differentiate themselves and succeed in their market.</a:t>
            </a:r>
          </a:p>
          <a:p>
            <a:r>
              <a:rPr lang="en-US" b="1" dirty="0"/>
              <a:t>1. What is Competitive Strategy?</a:t>
            </a:r>
          </a:p>
          <a:p>
            <a:r>
              <a:rPr lang="en-US" dirty="0"/>
              <a:t>Competitive strategy focuses on </a:t>
            </a:r>
            <a:r>
              <a:rPr lang="en-US" b="1" dirty="0"/>
              <a:t>how an organization achieves a superior position</a:t>
            </a:r>
            <a:r>
              <a:rPr lang="en-US" dirty="0"/>
              <a:t> in its industry. It is about </a:t>
            </a:r>
            <a:r>
              <a:rPr lang="en-US" b="1" dirty="0"/>
              <a:t>delivering greater value</a:t>
            </a:r>
            <a:r>
              <a:rPr lang="en-US" dirty="0"/>
              <a:t> to customers while maintaining a </a:t>
            </a:r>
            <a:r>
              <a:rPr lang="en-US" b="1" dirty="0"/>
              <a:t>cost advantage</a:t>
            </a:r>
            <a:r>
              <a:rPr lang="en-US" dirty="0"/>
              <a:t> over competitors.</a:t>
            </a:r>
          </a:p>
          <a:p>
            <a:r>
              <a:rPr lang="en-US" b="1" dirty="0"/>
              <a:t>2. Porter’s Three Generic Strategies</a:t>
            </a:r>
          </a:p>
          <a:p>
            <a:r>
              <a:rPr lang="en-US" dirty="0"/>
              <a:t>Porter identified </a:t>
            </a:r>
            <a:r>
              <a:rPr lang="en-US" b="1" dirty="0"/>
              <a:t>three main competitive strategies</a:t>
            </a:r>
            <a:r>
              <a:rPr lang="en-US" dirty="0"/>
              <a:t> that businesses can use:</a:t>
            </a:r>
          </a:p>
          <a:p>
            <a:r>
              <a:rPr lang="en-US" b="1" dirty="0"/>
              <a:t>A. Cost Leadership (Being the Lowest Cost Producer)</a:t>
            </a:r>
          </a:p>
          <a:p>
            <a:pPr>
              <a:buFont typeface="Arial" panose="020B0604020202020204" pitchFamily="34" charset="0"/>
              <a:buChar char="•"/>
            </a:pPr>
            <a:r>
              <a:rPr lang="en-US" dirty="0"/>
              <a:t>A company competes by </a:t>
            </a:r>
            <a:r>
              <a:rPr lang="en-US" b="1" dirty="0"/>
              <a:t>offering lower prices</a:t>
            </a:r>
            <a:r>
              <a:rPr lang="en-US" dirty="0"/>
              <a:t> than rivals while maintaining profitability.</a:t>
            </a:r>
          </a:p>
          <a:p>
            <a:pPr>
              <a:buFont typeface="Arial" panose="020B0604020202020204" pitchFamily="34" charset="0"/>
              <a:buChar char="•"/>
            </a:pPr>
            <a:r>
              <a:rPr lang="en-US" dirty="0"/>
              <a:t>Requires </a:t>
            </a:r>
            <a:r>
              <a:rPr lang="en-US" b="1" dirty="0"/>
              <a:t>efficient production, economies of scale, and cost-cutting</a:t>
            </a:r>
            <a:r>
              <a:rPr lang="en-US" dirty="0"/>
              <a:t> without sacrificing quality.</a:t>
            </a:r>
          </a:p>
          <a:p>
            <a:pPr>
              <a:buFont typeface="Arial" panose="020B0604020202020204" pitchFamily="34" charset="0"/>
              <a:buChar char="•"/>
            </a:pPr>
            <a:r>
              <a:rPr lang="en-US" b="1" dirty="0"/>
              <a:t>Example:</a:t>
            </a:r>
            <a:r>
              <a:rPr lang="en-US" dirty="0"/>
              <a:t> </a:t>
            </a:r>
            <a:r>
              <a:rPr lang="en-US" b="1" dirty="0"/>
              <a:t>Walmart</a:t>
            </a:r>
            <a:r>
              <a:rPr lang="en-US" dirty="0"/>
              <a:t> dominates retail by focusing on low-cost supply chains, bulk purchasing, and efficient logistics.</a:t>
            </a:r>
          </a:p>
          <a:p>
            <a:r>
              <a:rPr lang="en-US" b="1" dirty="0"/>
              <a:t>B. Differentiation (Being Unique in a Valuable Way)</a:t>
            </a:r>
          </a:p>
          <a:p>
            <a:pPr>
              <a:buFont typeface="Arial" panose="020B0604020202020204" pitchFamily="34" charset="0"/>
              <a:buChar char="•"/>
            </a:pPr>
            <a:r>
              <a:rPr lang="en-US" dirty="0"/>
              <a:t>A business competes by offering a </a:t>
            </a:r>
            <a:r>
              <a:rPr lang="en-US" b="1" dirty="0"/>
              <a:t>unique product or service</a:t>
            </a:r>
            <a:r>
              <a:rPr lang="en-US" dirty="0"/>
              <a:t> that customers value and are willing to pay more for.</a:t>
            </a:r>
          </a:p>
          <a:p>
            <a:pPr>
              <a:buFont typeface="Arial" panose="020B0604020202020204" pitchFamily="34" charset="0"/>
              <a:buChar char="•"/>
            </a:pPr>
            <a:r>
              <a:rPr lang="en-US" dirty="0"/>
              <a:t>Requires </a:t>
            </a:r>
            <a:r>
              <a:rPr lang="en-US" b="1" dirty="0"/>
              <a:t>strong branding, innovation, and superior customer service</a:t>
            </a:r>
            <a:r>
              <a:rPr lang="en-US" dirty="0"/>
              <a:t>.</a:t>
            </a:r>
          </a:p>
          <a:p>
            <a:pPr>
              <a:buFont typeface="Arial" panose="020B0604020202020204" pitchFamily="34" charset="0"/>
              <a:buChar char="•"/>
            </a:pPr>
            <a:r>
              <a:rPr lang="en-US" b="1" dirty="0"/>
              <a:t>Example:</a:t>
            </a:r>
            <a:r>
              <a:rPr lang="en-US" dirty="0"/>
              <a:t> </a:t>
            </a:r>
            <a:r>
              <a:rPr lang="en-US" b="1" dirty="0"/>
              <a:t>Apple</a:t>
            </a:r>
            <a:r>
              <a:rPr lang="en-US" dirty="0"/>
              <a:t> differentiates through high-quality design, innovation, and seamless product integration, allowing it to charge premium prices.</a:t>
            </a:r>
          </a:p>
          <a:p>
            <a:r>
              <a:rPr lang="en-US" b="1" dirty="0"/>
              <a:t>C. Focus Strategy (Targeting a Niche Market)</a:t>
            </a:r>
          </a:p>
          <a:p>
            <a:r>
              <a:rPr lang="en-US" dirty="0"/>
              <a:t>This can be split into:</a:t>
            </a:r>
          </a:p>
          <a:p>
            <a:pPr>
              <a:buFont typeface="Arial" panose="020B0604020202020204" pitchFamily="34" charset="0"/>
              <a:buChar char="•"/>
            </a:pPr>
            <a:r>
              <a:rPr lang="en-US" b="1" dirty="0"/>
              <a:t>Cost Focus</a:t>
            </a:r>
            <a:r>
              <a:rPr lang="en-US" dirty="0"/>
              <a:t>: Offering lower prices in a specific segment (e.g., Aldi’s low-cost grocery model).</a:t>
            </a:r>
          </a:p>
          <a:p>
            <a:pPr>
              <a:buFont typeface="Arial" panose="020B0604020202020204" pitchFamily="34" charset="0"/>
              <a:buChar char="•"/>
            </a:pPr>
            <a:r>
              <a:rPr lang="en-US" b="1" dirty="0"/>
              <a:t>Differentiation Focus</a:t>
            </a:r>
            <a:r>
              <a:rPr lang="en-US" dirty="0"/>
              <a:t>: Offering unique products/services to a niche market (e.g., Rolex in the luxury watch market).</a:t>
            </a:r>
          </a:p>
          <a:p>
            <a:r>
              <a:rPr lang="en-US" b="1" dirty="0"/>
              <a:t>3. How Does This Create Competitive Advantage?</a:t>
            </a:r>
          </a:p>
          <a:p>
            <a:pPr>
              <a:buFont typeface="Arial" panose="020B0604020202020204" pitchFamily="34" charset="0"/>
              <a:buChar char="•"/>
            </a:pPr>
            <a:r>
              <a:rPr lang="en-US" b="1" dirty="0"/>
              <a:t>Cost Leadership → Competes on Price</a:t>
            </a:r>
            <a:r>
              <a:rPr lang="en-US" dirty="0"/>
              <a:t> (More customers due to affordability).</a:t>
            </a:r>
          </a:p>
          <a:p>
            <a:pPr>
              <a:buFont typeface="Arial" panose="020B0604020202020204" pitchFamily="34" charset="0"/>
              <a:buChar char="•"/>
            </a:pPr>
            <a:r>
              <a:rPr lang="en-US" b="1" dirty="0"/>
              <a:t>Differentiation → Creates Brand Loyalty</a:t>
            </a:r>
            <a:r>
              <a:rPr lang="en-US" dirty="0"/>
              <a:t> (Customers are willing to pay more).</a:t>
            </a:r>
          </a:p>
          <a:p>
            <a:pPr>
              <a:buFont typeface="Arial" panose="020B0604020202020204" pitchFamily="34" charset="0"/>
              <a:buChar char="•"/>
            </a:pPr>
            <a:r>
              <a:rPr lang="en-US" b="1" dirty="0"/>
              <a:t>Focus Strategy → Specialization in a Profitable Niche</a:t>
            </a:r>
            <a:r>
              <a:rPr lang="en-US" dirty="0"/>
              <a:t> (Less direct competition).</a:t>
            </a:r>
          </a:p>
          <a:p>
            <a:r>
              <a:rPr lang="en-US" b="1" dirty="0"/>
              <a:t>4. Strategic Considerations</a:t>
            </a:r>
          </a:p>
          <a:p>
            <a:pPr>
              <a:buFont typeface="Arial" panose="020B0604020202020204" pitchFamily="34" charset="0"/>
              <a:buChar char="•"/>
            </a:pPr>
            <a:r>
              <a:rPr lang="en-US" dirty="0"/>
              <a:t>Companies must </a:t>
            </a:r>
            <a:r>
              <a:rPr lang="en-US" b="1" dirty="0"/>
              <a:t>choose one dominant strategy</a:t>
            </a:r>
            <a:r>
              <a:rPr lang="en-US" dirty="0"/>
              <a:t>—trying to be both low-cost and differentiated can lead to being "stuck in the middle."</a:t>
            </a:r>
          </a:p>
          <a:p>
            <a:pPr>
              <a:buFont typeface="Arial" panose="020B0604020202020204" pitchFamily="34" charset="0"/>
              <a:buChar char="•"/>
            </a:pPr>
            <a:r>
              <a:rPr lang="en-US" dirty="0"/>
              <a:t>Competitive strategies must evolve with </a:t>
            </a:r>
            <a:r>
              <a:rPr lang="en-US" b="1" dirty="0"/>
              <a:t>market trends, technological advancements, and customer preferences</a:t>
            </a:r>
            <a:r>
              <a:rPr lang="en-US" dirty="0"/>
              <a:t>.</a:t>
            </a:r>
          </a:p>
          <a:p>
            <a:pPr>
              <a:buFont typeface="Arial" panose="020B0604020202020204" pitchFamily="34" charset="0"/>
              <a:buChar char="•"/>
            </a:pPr>
            <a:r>
              <a:rPr lang="en-US" dirty="0"/>
              <a:t>Sustaining competitive advantage requires </a:t>
            </a:r>
            <a:r>
              <a:rPr lang="en-US" b="1" dirty="0"/>
              <a:t>constant innovation and strategic investment</a:t>
            </a:r>
            <a:r>
              <a:rPr lang="en-US" dirty="0"/>
              <a:t>.</a:t>
            </a:r>
          </a:p>
          <a:p>
            <a:r>
              <a:rPr lang="en-US" dirty="0"/>
              <a:t>By understanding and applying Porter’s generic strategies, businesses can </a:t>
            </a:r>
            <a:r>
              <a:rPr lang="en-US" b="1" dirty="0"/>
              <a:t>develop a clear competitive edge, attract customers, and ensure long-term profitability</a:t>
            </a:r>
            <a:r>
              <a:rPr lang="en-US" dirty="0"/>
              <a:t>. </a:t>
            </a:r>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12</a:t>
            </a:fld>
            <a:endParaRPr lang="en-GB"/>
          </a:p>
        </p:txBody>
      </p:sp>
    </p:spTree>
    <p:extLst>
      <p:ext uri="{BB962C8B-B14F-4D97-AF65-F5344CB8AC3E}">
        <p14:creationId xmlns:p14="http://schemas.microsoft.com/office/powerpoint/2010/main" val="4097854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cost-leadership strategy</a:t>
            </a:r>
            <a:r>
              <a:rPr lang="en-US" dirty="0"/>
              <a:t> is a competitive approach where a company seeks to be the lowest-cost producer in its industry or market segment. The goal is to attract price-sensitive customers and gain a competitive advantage by offering goods or services at a lower price than competitors while maintaining profitability. This is particularly effective in industries with high price competition or where customers make purchasing decisions primarily based on price.</a:t>
            </a:r>
          </a:p>
          <a:p>
            <a:r>
              <a:rPr lang="en-US" dirty="0"/>
              <a:t>To implement a successful cost-leadership strategy, organizations focus on four primary cost drivers:</a:t>
            </a:r>
          </a:p>
          <a:p>
            <a:r>
              <a:rPr lang="en-US" b="1" dirty="0"/>
              <a:t>1. Economies of Scale:</a:t>
            </a:r>
          </a:p>
          <a:p>
            <a:r>
              <a:rPr lang="en-US" dirty="0"/>
              <a:t>Economies of scale occur when a company’s production increases, and as a result, the cost per unit decreases. This is typically achieved by increasing the volume of production, which spreads fixed costs over more units of output, reducing the cost per unit.</a:t>
            </a:r>
          </a:p>
          <a:p>
            <a:pPr>
              <a:buFont typeface="Arial" panose="020B0604020202020204" pitchFamily="34" charset="0"/>
              <a:buChar char="•"/>
            </a:pPr>
            <a:r>
              <a:rPr lang="en-US" b="1" dirty="0"/>
              <a:t>Impact on Cost Leadership:</a:t>
            </a:r>
            <a:endParaRPr lang="en-US" dirty="0"/>
          </a:p>
          <a:p>
            <a:pPr marL="742950" lvl="1" indent="-285750">
              <a:buFont typeface="Arial" panose="020B0604020202020204" pitchFamily="34" charset="0"/>
              <a:buChar char="•"/>
            </a:pPr>
            <a:r>
              <a:rPr lang="en-US" b="1" dirty="0"/>
              <a:t>Reduced production costs</a:t>
            </a:r>
            <a:r>
              <a:rPr lang="en-US" dirty="0"/>
              <a:t>: As companies expand their operations and increase production, they can negotiate better deals with suppliers and reduce costs related to labor, raw materials, and overheads.</a:t>
            </a:r>
          </a:p>
          <a:p>
            <a:pPr marL="742950" lvl="1" indent="-285750">
              <a:buFont typeface="Arial" panose="020B0604020202020204" pitchFamily="34" charset="0"/>
              <a:buChar char="•"/>
            </a:pPr>
            <a:r>
              <a:rPr lang="en-US" b="1" dirty="0"/>
              <a:t>Increased bargaining power</a:t>
            </a:r>
            <a:r>
              <a:rPr lang="en-US" dirty="0"/>
              <a:t>: Larger companies can leverage their scale to negotiate lower prices with suppliers and benefit from bulk purchasing.</a:t>
            </a:r>
          </a:p>
          <a:p>
            <a:pPr marL="742950" lvl="1" indent="-285750">
              <a:buFont typeface="Arial" panose="020B0604020202020204" pitchFamily="34" charset="0"/>
              <a:buChar char="•"/>
            </a:pPr>
            <a:r>
              <a:rPr lang="en-US" b="1" dirty="0"/>
              <a:t>Example</a:t>
            </a:r>
            <a:r>
              <a:rPr lang="en-US" dirty="0"/>
              <a:t>: </a:t>
            </a:r>
            <a:r>
              <a:rPr lang="en-US" b="1" dirty="0"/>
              <a:t>Walmart</a:t>
            </a:r>
            <a:r>
              <a:rPr lang="en-US" dirty="0"/>
              <a:t> is an excellent example of a company that has achieved cost leadership through economies of scale. Walmart’s massive supply chain network allows it to keep costs low and pass those savings onto customers, making it a low-price leader in retail.</a:t>
            </a:r>
          </a:p>
          <a:p>
            <a:pPr>
              <a:buFont typeface="Arial" panose="020B0604020202020204" pitchFamily="34" charset="0"/>
              <a:buChar char="•"/>
            </a:pPr>
            <a:r>
              <a:rPr lang="en-US" b="1" dirty="0"/>
              <a:t>Risks/Challenges:</a:t>
            </a:r>
            <a:endParaRPr lang="en-US" dirty="0"/>
          </a:p>
          <a:p>
            <a:pPr marL="742950" lvl="1" indent="-285750">
              <a:buFont typeface="Arial" panose="020B0604020202020204" pitchFamily="34" charset="0"/>
              <a:buChar char="•"/>
            </a:pPr>
            <a:r>
              <a:rPr lang="en-US" b="1" dirty="0"/>
              <a:t>Overcapacity</a:t>
            </a:r>
            <a:r>
              <a:rPr lang="en-US" dirty="0"/>
              <a:t>: There’s a risk of producing more than the market can absorb, leading to excess inventory or unutilized capacity, which can strain finances.</a:t>
            </a:r>
          </a:p>
          <a:p>
            <a:pPr marL="742950" lvl="1" indent="-285750">
              <a:buFont typeface="Arial" panose="020B0604020202020204" pitchFamily="34" charset="0"/>
              <a:buChar char="•"/>
            </a:pPr>
            <a:r>
              <a:rPr lang="en-US" b="1" dirty="0"/>
              <a:t>High fixed costs</a:t>
            </a:r>
            <a:r>
              <a:rPr lang="en-US" dirty="0"/>
              <a:t>: In some cases, companies may invest heavily in infrastructure and equipment to achieve economies of scale, which can create high fixed costs. If demand falls, these fixed costs become a burden.</a:t>
            </a:r>
          </a:p>
          <a:p>
            <a:r>
              <a:rPr lang="en-US" b="1" dirty="0"/>
              <a:t>2. Experience (Learning Curve Effects):</a:t>
            </a:r>
          </a:p>
          <a:p>
            <a:r>
              <a:rPr lang="en-US" dirty="0"/>
              <a:t>The experience curve refers to the phenomenon where the more a company produces a good or service, the more efficient it becomes at producing it. As workers, processes, and systems become more efficient over time, the cost per unit decreases, driven by accumulated knowledge and practice.</a:t>
            </a:r>
          </a:p>
          <a:p>
            <a:pPr>
              <a:buFont typeface="Arial" panose="020B0604020202020204" pitchFamily="34" charset="0"/>
              <a:buChar char="•"/>
            </a:pPr>
            <a:r>
              <a:rPr lang="en-US" b="1" dirty="0"/>
              <a:t>Impact on Cost Leadership:</a:t>
            </a:r>
            <a:endParaRPr lang="en-US" dirty="0"/>
          </a:p>
          <a:p>
            <a:pPr marL="742950" lvl="1" indent="-285750">
              <a:buFont typeface="Arial" panose="020B0604020202020204" pitchFamily="34" charset="0"/>
              <a:buChar char="•"/>
            </a:pPr>
            <a:r>
              <a:rPr lang="en-US" b="1" dirty="0"/>
              <a:t>Reduced labor costs</a:t>
            </a:r>
            <a:r>
              <a:rPr lang="en-US" dirty="0"/>
              <a:t>: As employees become more skilled and processes become more streamlined, labor costs decrease.</a:t>
            </a:r>
          </a:p>
          <a:p>
            <a:pPr marL="742950" lvl="1" indent="-285750">
              <a:buFont typeface="Arial" panose="020B0604020202020204" pitchFamily="34" charset="0"/>
              <a:buChar char="•"/>
            </a:pPr>
            <a:r>
              <a:rPr lang="en-US" b="1" dirty="0"/>
              <a:t>Improved operational efficiency</a:t>
            </a:r>
            <a:r>
              <a:rPr lang="en-US" dirty="0"/>
              <a:t>: Experience leads to better use of resources, reduced wastage, and quicker production cycles, which helps to drive down costs.</a:t>
            </a:r>
          </a:p>
          <a:p>
            <a:pPr marL="742950" lvl="1" indent="-285750">
              <a:buFont typeface="Arial" panose="020B0604020202020204" pitchFamily="34" charset="0"/>
              <a:buChar char="•"/>
            </a:pPr>
            <a:r>
              <a:rPr lang="en-US" b="1" dirty="0"/>
              <a:t>Example</a:t>
            </a:r>
            <a:r>
              <a:rPr lang="en-US" dirty="0"/>
              <a:t>: </a:t>
            </a:r>
            <a:r>
              <a:rPr lang="en-US" b="1" dirty="0"/>
              <a:t>McDonald's</a:t>
            </a:r>
            <a:r>
              <a:rPr lang="en-US" dirty="0"/>
              <a:t> benefits from experience in its standardized production methods and operational efficiency across thousands of locations globally. The company has honed its operations over time to provide quick and inexpensive meals, contributing to its low-cost advantage.</a:t>
            </a:r>
          </a:p>
          <a:p>
            <a:pPr>
              <a:buFont typeface="Arial" panose="020B0604020202020204" pitchFamily="34" charset="0"/>
              <a:buChar char="•"/>
            </a:pPr>
            <a:r>
              <a:rPr lang="en-US" b="1" dirty="0"/>
              <a:t>Risks/Challenges:</a:t>
            </a:r>
            <a:endParaRPr lang="en-US" dirty="0"/>
          </a:p>
          <a:p>
            <a:pPr marL="742950" lvl="1" indent="-285750">
              <a:buFont typeface="Arial" panose="020B0604020202020204" pitchFamily="34" charset="0"/>
              <a:buChar char="•"/>
            </a:pPr>
            <a:r>
              <a:rPr lang="en-US" b="1" dirty="0"/>
              <a:t>Complacency</a:t>
            </a:r>
            <a:r>
              <a:rPr lang="en-US" dirty="0"/>
              <a:t>: Companies may become complacent over time and fail to innovate or keep improving their processes, leading to stagnation.</a:t>
            </a:r>
          </a:p>
          <a:p>
            <a:pPr marL="742950" lvl="1" indent="-285750">
              <a:buFont typeface="Arial" panose="020B0604020202020204" pitchFamily="34" charset="0"/>
              <a:buChar char="•"/>
            </a:pPr>
            <a:r>
              <a:rPr lang="en-US" b="1" dirty="0"/>
              <a:t>Market changes</a:t>
            </a:r>
            <a:r>
              <a:rPr lang="en-US" dirty="0"/>
              <a:t>: The experience curve is based on a stable process. If customer demands or technologies change, the company's experience advantage may not be transferable to the new environment.</a:t>
            </a:r>
          </a:p>
          <a:p>
            <a:r>
              <a:rPr lang="en-US" b="1" dirty="0"/>
              <a:t>3. Lower Input Costs:</a:t>
            </a:r>
          </a:p>
          <a:p>
            <a:r>
              <a:rPr lang="en-US" dirty="0"/>
              <a:t>Lower input costs are achieved by reducing the price of raw materials, labor, and other resources required to produce goods or services. Cost leadership is often heavily reliant on securing cheaper input costs, which can be done through supplier relationships, outsourcing, or finding alternative resources.</a:t>
            </a:r>
          </a:p>
          <a:p>
            <a:pPr>
              <a:buFont typeface="Arial" panose="020B0604020202020204" pitchFamily="34" charset="0"/>
              <a:buChar char="•"/>
            </a:pPr>
            <a:r>
              <a:rPr lang="en-US" b="1" dirty="0"/>
              <a:t>Impact on Cost Leadership:</a:t>
            </a:r>
            <a:endParaRPr lang="en-US" dirty="0"/>
          </a:p>
          <a:p>
            <a:pPr marL="742950" lvl="1" indent="-285750">
              <a:buFont typeface="Arial" panose="020B0604020202020204" pitchFamily="34" charset="0"/>
              <a:buChar char="•"/>
            </a:pPr>
            <a:r>
              <a:rPr lang="en-US" b="1" dirty="0"/>
              <a:t>Negotiating power</a:t>
            </a:r>
            <a:r>
              <a:rPr lang="en-US" dirty="0"/>
              <a:t>: Companies can use their purchasing power to negotiate lower prices with suppliers, reducing the overall cost of production.</a:t>
            </a:r>
          </a:p>
          <a:p>
            <a:pPr marL="742950" lvl="1" indent="-285750">
              <a:buFont typeface="Arial" panose="020B0604020202020204" pitchFamily="34" charset="0"/>
              <a:buChar char="•"/>
            </a:pPr>
            <a:r>
              <a:rPr lang="en-US" b="1" dirty="0"/>
              <a:t>Global sourcing</a:t>
            </a:r>
            <a:r>
              <a:rPr lang="en-US" dirty="0"/>
              <a:t>: Companies may seek to reduce costs by sourcing materials from regions where labor and production costs are lower, a strategy often referred to as outsourcing or offshoring.</a:t>
            </a:r>
          </a:p>
          <a:p>
            <a:pPr marL="742950" lvl="1" indent="-285750">
              <a:buFont typeface="Arial" panose="020B0604020202020204" pitchFamily="34" charset="0"/>
              <a:buChar char="•"/>
            </a:pPr>
            <a:r>
              <a:rPr lang="en-US" b="1" dirty="0"/>
              <a:t>Example</a:t>
            </a:r>
            <a:r>
              <a:rPr lang="en-US" dirty="0"/>
              <a:t>: </a:t>
            </a:r>
            <a:r>
              <a:rPr lang="en-US" b="1" dirty="0"/>
              <a:t>IKEA</a:t>
            </a:r>
            <a:r>
              <a:rPr lang="en-US" dirty="0"/>
              <a:t> leverages lower input costs through its global sourcing strategy, finding low-cost suppliers in various countries while maintaining affordable prices for customers. Its ability to keep production costs low while offering stylish, functional furniture has been key to its cost-leadership strategy.</a:t>
            </a:r>
          </a:p>
          <a:p>
            <a:pPr>
              <a:buFont typeface="Arial" panose="020B0604020202020204" pitchFamily="34" charset="0"/>
              <a:buChar char="•"/>
            </a:pPr>
            <a:r>
              <a:rPr lang="en-US" b="1" dirty="0"/>
              <a:t>Risks/Challenges:</a:t>
            </a:r>
            <a:endParaRPr lang="en-US" dirty="0"/>
          </a:p>
          <a:p>
            <a:pPr marL="742950" lvl="1" indent="-285750">
              <a:buFont typeface="Arial" panose="020B0604020202020204" pitchFamily="34" charset="0"/>
              <a:buChar char="•"/>
            </a:pPr>
            <a:r>
              <a:rPr lang="en-US" b="1" dirty="0"/>
              <a:t>Quality issues</a:t>
            </a:r>
            <a:r>
              <a:rPr lang="en-US" dirty="0"/>
              <a:t>: Lowering input costs can sometimes compromise product quality, especially if cheaper materials or labor are used in production. This can harm the company’s reputation and lead to customer dissatisfaction.</a:t>
            </a:r>
          </a:p>
          <a:p>
            <a:pPr marL="742950" lvl="1" indent="-285750">
              <a:buFont typeface="Arial" panose="020B0604020202020204" pitchFamily="34" charset="0"/>
              <a:buChar char="•"/>
            </a:pPr>
            <a:r>
              <a:rPr lang="en-US" b="1" dirty="0"/>
              <a:t>Dependence on suppliers</a:t>
            </a:r>
            <a:r>
              <a:rPr lang="en-US" dirty="0"/>
              <a:t>: Companies that rely heavily on low-cost suppliers might become vulnerable to supply chain disruptions, price fluctuations, or changes in the political or economic landscape of supplier countries.</a:t>
            </a:r>
          </a:p>
          <a:p>
            <a:r>
              <a:rPr lang="en-US" b="1" dirty="0"/>
              <a:t>4. Product/Process Design:</a:t>
            </a:r>
          </a:p>
          <a:p>
            <a:r>
              <a:rPr lang="en-US" dirty="0"/>
              <a:t>Product and process design refers to creating products that are easy and inexpensive to produce while still meeting customer needs. Streamlining the design and production process can help reduce costs and improve efficiency.</a:t>
            </a:r>
          </a:p>
          <a:p>
            <a:pPr>
              <a:buFont typeface="Arial" panose="020B0604020202020204" pitchFamily="34" charset="0"/>
              <a:buChar char="•"/>
            </a:pPr>
            <a:r>
              <a:rPr lang="en-US" b="1" dirty="0"/>
              <a:t>Impact on Cost Leadership:</a:t>
            </a:r>
            <a:endParaRPr lang="en-US" dirty="0"/>
          </a:p>
          <a:p>
            <a:pPr marL="742950" lvl="1" indent="-285750">
              <a:buFont typeface="Arial" panose="020B0604020202020204" pitchFamily="34" charset="0"/>
              <a:buChar char="•"/>
            </a:pPr>
            <a:r>
              <a:rPr lang="en-US" b="1" dirty="0"/>
              <a:t>Simplified production processes</a:t>
            </a:r>
            <a:r>
              <a:rPr lang="en-US" dirty="0"/>
              <a:t>: Companies can design products in ways that simplify manufacturing, reduce material costs, and improve efficiency.</a:t>
            </a:r>
          </a:p>
          <a:p>
            <a:pPr marL="742950" lvl="1" indent="-285750">
              <a:buFont typeface="Arial" panose="020B0604020202020204" pitchFamily="34" charset="0"/>
              <a:buChar char="•"/>
            </a:pPr>
            <a:r>
              <a:rPr lang="en-US" b="1" dirty="0"/>
              <a:t>Standardization</a:t>
            </a:r>
            <a:r>
              <a:rPr lang="en-US" dirty="0"/>
              <a:t>: By producing standardized products or using modular designs, companies can reduce complexity, which helps to lower costs.</a:t>
            </a:r>
          </a:p>
          <a:p>
            <a:pPr marL="742950" lvl="1" indent="-285750">
              <a:buFont typeface="Arial" panose="020B0604020202020204" pitchFamily="34" charset="0"/>
              <a:buChar char="•"/>
            </a:pPr>
            <a:r>
              <a:rPr lang="en-US" b="1" dirty="0"/>
              <a:t>Example</a:t>
            </a:r>
            <a:r>
              <a:rPr lang="en-US" dirty="0"/>
              <a:t>: </a:t>
            </a:r>
            <a:r>
              <a:rPr lang="en-US" b="1" dirty="0"/>
              <a:t>Toyota</a:t>
            </a:r>
            <a:r>
              <a:rPr lang="en-US" dirty="0"/>
              <a:t> has long been known for its focus on process design through the Toyota Production System (TPS), which emphasizes eliminating waste, improving efficiency, and ensuring that products are made with the least amount of resources possible. This approach has contributed to Toyota's ability to produce vehicles at a lower cost while maintaining quality.</a:t>
            </a:r>
          </a:p>
          <a:p>
            <a:pPr>
              <a:buFont typeface="Arial" panose="020B0604020202020204" pitchFamily="34" charset="0"/>
              <a:buChar char="•"/>
            </a:pPr>
            <a:r>
              <a:rPr lang="en-US" b="1" dirty="0"/>
              <a:t>Risks/Challenges:</a:t>
            </a:r>
            <a:endParaRPr lang="en-US" dirty="0"/>
          </a:p>
          <a:p>
            <a:pPr marL="742950" lvl="1" indent="-285750">
              <a:buFont typeface="Arial" panose="020B0604020202020204" pitchFamily="34" charset="0"/>
              <a:buChar char="•"/>
            </a:pPr>
            <a:r>
              <a:rPr lang="en-US" b="1" dirty="0"/>
              <a:t>Inflexibility</a:t>
            </a:r>
            <a:r>
              <a:rPr lang="en-US" dirty="0"/>
              <a:t>: Overly focusing on cost-efficient designs might limit innovation or the company’s ability to quickly adapt to changing consumer preferences or technological advancements.</a:t>
            </a:r>
          </a:p>
          <a:p>
            <a:pPr marL="742950" lvl="1" indent="-285750">
              <a:buFont typeface="Arial" panose="020B0604020202020204" pitchFamily="34" charset="0"/>
              <a:buChar char="•"/>
            </a:pPr>
            <a:r>
              <a:rPr lang="en-US" b="1" dirty="0"/>
              <a:t>Limited differentiation</a:t>
            </a:r>
            <a:r>
              <a:rPr lang="en-US" dirty="0"/>
              <a:t>: A focus on low-cost design might lead to products that are seen as less innovative or lower quality compared to those offered by competitors pursuing differentiation strategies.</a:t>
            </a:r>
          </a:p>
          <a:p>
            <a:r>
              <a:rPr lang="en-US" b="1" dirty="0"/>
              <a:t>Conclusion:</a:t>
            </a:r>
          </a:p>
          <a:p>
            <a:r>
              <a:rPr lang="en-US" dirty="0"/>
              <a:t>The cost-leadership strategy can be highly effective in markets where price sensitivity is a key factor in customer decision-making. By leveraging economies of scale, experience, lower input costs, and efficient product/process design, companies can position themselves as cost leaders in their industries. However, achieving cost leadership comes with its own set of risks, such as quality concerns, vulnerability to market changes, and the challenges of maintaining low costs while still meeting customer expectations. For businesses to successfully execute and sustain this strategy, they must continue to innovate and streamline operations while carefully managing these risks.</a:t>
            </a:r>
          </a:p>
          <a:p>
            <a:r>
              <a:rPr lang="en-US" dirty="0"/>
              <a:t>4o mini</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13</a:t>
            </a:fld>
            <a:endParaRPr lang="en-GB"/>
          </a:p>
        </p:txBody>
      </p:sp>
    </p:spTree>
    <p:extLst>
      <p:ext uri="{BB962C8B-B14F-4D97-AF65-F5344CB8AC3E}">
        <p14:creationId xmlns:p14="http://schemas.microsoft.com/office/powerpoint/2010/main" val="3617584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pursuing a </a:t>
            </a:r>
            <a:r>
              <a:rPr lang="en-US" b="1" dirty="0"/>
              <a:t>cost-leadership strategy</a:t>
            </a:r>
            <a:r>
              <a:rPr lang="en-US" dirty="0"/>
              <a:t>, companies must strike a balance between maintaining low costs and ensuring that the quality of their products or services remains acceptable. If a business cuts costs to the point of sacrificing quality significantly, it risks losing customers and damaging its brand reputation. Therefore, companies have two strategic options to manage this trade-off: </a:t>
            </a:r>
            <a:r>
              <a:rPr lang="en-US" b="1" dirty="0"/>
              <a:t>Parity</a:t>
            </a:r>
            <a:r>
              <a:rPr lang="en-US" dirty="0"/>
              <a:t> and </a:t>
            </a:r>
            <a:r>
              <a:rPr lang="en-US" b="1" dirty="0"/>
              <a:t>Proximity</a:t>
            </a:r>
            <a:r>
              <a:rPr lang="en-US" dirty="0"/>
              <a:t>.</a:t>
            </a:r>
          </a:p>
          <a:p>
            <a:r>
              <a:rPr lang="en-US" b="1" dirty="0"/>
              <a:t>1. Parity: Equivalent Quality with Competitors</a:t>
            </a:r>
          </a:p>
          <a:p>
            <a:r>
              <a:rPr lang="en-US" dirty="0"/>
              <a:t>In the </a:t>
            </a:r>
            <a:r>
              <a:rPr lang="en-US" b="1" dirty="0"/>
              <a:t>parity</a:t>
            </a:r>
            <a:r>
              <a:rPr lang="en-US" dirty="0"/>
              <a:t> approach, the cost leader offers products or services with quality equivalent to that of competitors, even if its cost structure is lower. This means that the company manages to keep its operational costs down but doesn't reduce the product’s quality compared to what rivals are offering. In this case, the cost leader can charge the same price as competitors but still make higher profits due to its lower production or operational costs.</a:t>
            </a:r>
          </a:p>
          <a:p>
            <a:pPr>
              <a:buFont typeface="Arial" panose="020B0604020202020204" pitchFamily="34" charset="0"/>
              <a:buChar char="•"/>
            </a:pPr>
            <a:r>
              <a:rPr lang="en-US" b="1" dirty="0"/>
              <a:t>Advantages of Parity:</a:t>
            </a:r>
            <a:endParaRPr lang="en-US" dirty="0"/>
          </a:p>
          <a:p>
            <a:pPr marL="742950" lvl="1" indent="-285750">
              <a:buFont typeface="Arial" panose="020B0604020202020204" pitchFamily="34" charset="0"/>
              <a:buChar char="•"/>
            </a:pPr>
            <a:r>
              <a:rPr lang="en-US" b="1" dirty="0"/>
              <a:t>Competitive Pricing with No Compromise on Quality</a:t>
            </a:r>
            <a:r>
              <a:rPr lang="en-US" dirty="0"/>
              <a:t>: By offering a product of equal quality to competitors but at a lower cost, the company has the opportunity to attract price-sensitive customers while maintaining a reputation for delivering value.</a:t>
            </a:r>
          </a:p>
          <a:p>
            <a:pPr marL="742950" lvl="1" indent="-285750">
              <a:buFont typeface="Arial" panose="020B0604020202020204" pitchFamily="34" charset="0"/>
              <a:buChar char="•"/>
            </a:pPr>
            <a:r>
              <a:rPr lang="en-US" b="1" dirty="0"/>
              <a:t>Enhanced Profit Margins</a:t>
            </a:r>
            <a:r>
              <a:rPr lang="en-US" dirty="0"/>
              <a:t>: Because of its lower cost base, the company can enjoy better profit margins even if the selling price is the same as competitors. This creates a competitive advantage without sacrificing customer satisfaction.</a:t>
            </a:r>
          </a:p>
          <a:p>
            <a:pPr marL="742950" lvl="1" indent="-285750">
              <a:buFont typeface="Arial" panose="020B0604020202020204" pitchFamily="34" charset="0"/>
              <a:buChar char="•"/>
            </a:pPr>
            <a:r>
              <a:rPr lang="en-US" b="1" dirty="0"/>
              <a:t>Brand Loyalty and Trust</a:t>
            </a:r>
            <a:r>
              <a:rPr lang="en-US" dirty="0"/>
              <a:t>: Since the company offers similar quality to its competitors, customers are less likely to perceive it as "cheap" in a negative sense. This can build trust and encourage repeat business, even among customers who care about quality.</a:t>
            </a:r>
          </a:p>
          <a:p>
            <a:pPr>
              <a:buFont typeface="Arial" panose="020B0604020202020204" pitchFamily="34" charset="0"/>
              <a:buChar char="•"/>
            </a:pPr>
            <a:r>
              <a:rPr lang="en-US" b="1" dirty="0"/>
              <a:t>Example of Parity:</a:t>
            </a:r>
            <a:endParaRPr lang="en-US" dirty="0"/>
          </a:p>
          <a:p>
            <a:pPr marL="742950" lvl="1" indent="-285750">
              <a:buFont typeface="Arial" panose="020B0604020202020204" pitchFamily="34" charset="0"/>
              <a:buChar char="•"/>
            </a:pPr>
            <a:r>
              <a:rPr lang="en-US" b="1" dirty="0"/>
              <a:t>Aldi</a:t>
            </a:r>
            <a:r>
              <a:rPr lang="en-US" dirty="0"/>
              <a:t> in the retail sector can be considered a good example. Aldi offers products that are comparable in quality to traditional grocery stores but at significantly lower prices. They achieve this through their operational efficiency, limited selection, and streamlined supply chain. Customers may pay the same price as they would at other stores for similar items but are drawn to Aldi for the lower prices.</a:t>
            </a:r>
          </a:p>
          <a:p>
            <a:pPr>
              <a:buFont typeface="Arial" panose="020B0604020202020204" pitchFamily="34" charset="0"/>
              <a:buChar char="•"/>
            </a:pPr>
            <a:r>
              <a:rPr lang="en-US" b="1" dirty="0"/>
              <a:t>Challenges of Parity:</a:t>
            </a:r>
            <a:endParaRPr lang="en-US" dirty="0"/>
          </a:p>
          <a:p>
            <a:pPr marL="742950" lvl="1" indent="-285750">
              <a:buFont typeface="Arial" panose="020B0604020202020204" pitchFamily="34" charset="0"/>
              <a:buChar char="•"/>
            </a:pPr>
            <a:r>
              <a:rPr lang="en-US" b="1" dirty="0"/>
              <a:t>Operational Efficiency Is Crucial</a:t>
            </a:r>
            <a:r>
              <a:rPr lang="en-US" dirty="0"/>
              <a:t>: To ensure profitability with parity, a company must have exceptional operational efficiency and cost control. Without this, the benefits of lower costs could quickly erode.</a:t>
            </a:r>
          </a:p>
          <a:p>
            <a:pPr marL="742950" lvl="1" indent="-285750">
              <a:buFont typeface="Arial" panose="020B0604020202020204" pitchFamily="34" charset="0"/>
              <a:buChar char="•"/>
            </a:pPr>
            <a:r>
              <a:rPr lang="en-US" b="1" dirty="0"/>
              <a:t>Pressure to Maintain Quality</a:t>
            </a:r>
            <a:r>
              <a:rPr lang="en-US" dirty="0"/>
              <a:t>: If the quality dips below what is expected in comparison to competitors, the company could risk losing customers, especially those who value product quality.</a:t>
            </a:r>
          </a:p>
          <a:p>
            <a:pPr marL="742950" lvl="1" indent="-285750">
              <a:buFont typeface="Arial" panose="020B0604020202020204" pitchFamily="34" charset="0"/>
              <a:buChar char="•"/>
            </a:pPr>
            <a:r>
              <a:rPr lang="en-US" b="1" dirty="0"/>
              <a:t>Market Saturation</a:t>
            </a:r>
            <a:r>
              <a:rPr lang="en-US" dirty="0"/>
              <a:t>: In industries with intense price competition, it may be hard for a company to maintain parity over the long term, especially if larger competitors have deeper pockets.</a:t>
            </a:r>
          </a:p>
          <a:p>
            <a:r>
              <a:rPr lang="en-US" b="1" dirty="0"/>
              <a:t>2. Proximity: Slightly Lower Quality for a Slightly Lower Price</a:t>
            </a:r>
          </a:p>
          <a:p>
            <a:r>
              <a:rPr lang="en-US" dirty="0"/>
              <a:t>The </a:t>
            </a:r>
            <a:r>
              <a:rPr lang="en-US" b="1" dirty="0"/>
              <a:t>proximity</a:t>
            </a:r>
            <a:r>
              <a:rPr lang="en-US" dirty="0"/>
              <a:t> strategy involves offering a product or service with slightly lower quality than competitors, but in return, the company can charge a slightly lower price. The slight quality difference can be in terms of product features, durability, or customer service, but the value proposition to customers is the cost advantage.</a:t>
            </a:r>
          </a:p>
          <a:p>
            <a:pPr>
              <a:buFont typeface="Arial" panose="020B0604020202020204" pitchFamily="34" charset="0"/>
              <a:buChar char="•"/>
            </a:pPr>
            <a:r>
              <a:rPr lang="en-US" b="1" dirty="0"/>
              <a:t>Advantages of Proximity:</a:t>
            </a:r>
            <a:endParaRPr lang="en-US" dirty="0"/>
          </a:p>
          <a:p>
            <a:pPr marL="742950" lvl="1" indent="-285750">
              <a:buFont typeface="Arial" panose="020B0604020202020204" pitchFamily="34" charset="0"/>
              <a:buChar char="•"/>
            </a:pPr>
            <a:r>
              <a:rPr lang="en-US" b="1" dirty="0"/>
              <a:t>Price Differentiation</a:t>
            </a:r>
            <a:r>
              <a:rPr lang="en-US" dirty="0"/>
              <a:t>: The company can attract customers who are willing to sacrifice a small amount of quality for a lower price. This is often effective in markets where customers prioritize affordability over premium features or services.</a:t>
            </a:r>
          </a:p>
          <a:p>
            <a:pPr marL="742950" lvl="1" indent="-285750">
              <a:buFont typeface="Arial" panose="020B0604020202020204" pitchFamily="34" charset="0"/>
              <a:buChar char="•"/>
            </a:pPr>
            <a:r>
              <a:rPr lang="en-US" b="1" dirty="0"/>
              <a:t>Clear Market Niche</a:t>
            </a:r>
            <a:r>
              <a:rPr lang="en-US" dirty="0"/>
              <a:t>: The proximity strategy allows businesses to clearly differentiate themselves from higher-end competitors by being the budget-friendly option. This can appeal to a large segment of price-sensitive customers, especially in industries like retail or consumer electronics.</a:t>
            </a:r>
          </a:p>
          <a:p>
            <a:pPr marL="742950" lvl="1" indent="-285750">
              <a:buFont typeface="Arial" panose="020B0604020202020204" pitchFamily="34" charset="0"/>
              <a:buChar char="•"/>
            </a:pPr>
            <a:r>
              <a:rPr lang="en-US" b="1" dirty="0"/>
              <a:t>Higher Profitability through Cost Efficiency</a:t>
            </a:r>
            <a:r>
              <a:rPr lang="en-US" dirty="0"/>
              <a:t>: By accepting a small reduction in quality, the business can offer lower prices while still maintaining a cost advantage. This can result in higher sales volumes and better profitability.</a:t>
            </a:r>
          </a:p>
          <a:p>
            <a:pPr>
              <a:buFont typeface="Arial" panose="020B0604020202020204" pitchFamily="34" charset="0"/>
              <a:buChar char="•"/>
            </a:pPr>
            <a:r>
              <a:rPr lang="en-US" b="1" dirty="0"/>
              <a:t>Example of Proximity:</a:t>
            </a:r>
            <a:endParaRPr lang="en-US" dirty="0"/>
          </a:p>
          <a:p>
            <a:pPr marL="742950" lvl="1" indent="-285750">
              <a:buFont typeface="Arial" panose="020B0604020202020204" pitchFamily="34" charset="0"/>
              <a:buChar char="•"/>
            </a:pPr>
            <a:r>
              <a:rPr lang="en-US" b="1" dirty="0"/>
              <a:t>Southwest Airlines</a:t>
            </a:r>
            <a:r>
              <a:rPr lang="en-US" dirty="0"/>
              <a:t> is a good example of the proximity strategy in action. Southwest offers budget flights with basic services, compared to premium airlines. It focuses on cost-efficiency by operating a point-to-point route network, minimizing frills (like meals and entertainment), and maintaining a no-frills approach, but still delivers a reliable and affordable flight experience.</a:t>
            </a:r>
          </a:p>
          <a:p>
            <a:pPr marL="742950" lvl="1" indent="-285750">
              <a:buFont typeface="Arial" panose="020B0604020202020204" pitchFamily="34" charset="0"/>
              <a:buChar char="•"/>
            </a:pPr>
            <a:r>
              <a:rPr lang="en-US" b="1" dirty="0"/>
              <a:t>Value Brand Smartphones</a:t>
            </a:r>
            <a:r>
              <a:rPr lang="en-US" dirty="0"/>
              <a:t> like </a:t>
            </a:r>
            <a:r>
              <a:rPr lang="en-US" b="1" dirty="0"/>
              <a:t>OnePlus</a:t>
            </a:r>
            <a:r>
              <a:rPr lang="en-US" dirty="0"/>
              <a:t> also follow a proximity strategy. They offer smartphones that are slightly lower in terms of premium features compared to top-tier brands like Apple and Samsung but come at a significantly lower price.</a:t>
            </a:r>
          </a:p>
          <a:p>
            <a:pPr>
              <a:buFont typeface="Arial" panose="020B0604020202020204" pitchFamily="34" charset="0"/>
              <a:buChar char="•"/>
            </a:pPr>
            <a:r>
              <a:rPr lang="en-US" b="1" dirty="0"/>
              <a:t>Challenges of Proximity:</a:t>
            </a:r>
            <a:endParaRPr lang="en-US" dirty="0"/>
          </a:p>
          <a:p>
            <a:pPr marL="742950" lvl="1" indent="-285750">
              <a:buFont typeface="Arial" panose="020B0604020202020204" pitchFamily="34" charset="0"/>
              <a:buChar char="•"/>
            </a:pPr>
            <a:r>
              <a:rPr lang="en-US" b="1" dirty="0"/>
              <a:t>Risk of Perceived Inferiority</a:t>
            </a:r>
            <a:r>
              <a:rPr lang="en-US" dirty="0"/>
              <a:t>: Even a small reduction in quality can lead to customers perceiving the product as inferior, especially if the company’s offerings are seen as “cheap” or “low-quality.” This can lead to a loss of brand reputation.</a:t>
            </a:r>
          </a:p>
          <a:p>
            <a:pPr marL="742950" lvl="1" indent="-285750">
              <a:buFont typeface="Arial" panose="020B0604020202020204" pitchFamily="34" charset="0"/>
              <a:buChar char="•"/>
            </a:pPr>
            <a:r>
              <a:rPr lang="en-US" b="1" dirty="0"/>
              <a:t>Difficult to Compete on Quality Alone</a:t>
            </a:r>
            <a:r>
              <a:rPr lang="en-US" dirty="0"/>
              <a:t>: If the market becomes saturated with alternatives offering better quality at a slightly higher price, the company may find it harder to maintain its position.</a:t>
            </a:r>
          </a:p>
          <a:p>
            <a:pPr marL="742950" lvl="1" indent="-285750">
              <a:buFont typeface="Arial" panose="020B0604020202020204" pitchFamily="34" charset="0"/>
              <a:buChar char="•"/>
            </a:pPr>
            <a:r>
              <a:rPr lang="en-US" b="1" dirty="0"/>
              <a:t>Limited Customer Segments</a:t>
            </a:r>
            <a:r>
              <a:rPr lang="en-US" dirty="0"/>
              <a:t>: Customers willing to compromise on quality for price may be a smaller segment, meaning the company could be limiting its potential customer base.</a:t>
            </a:r>
          </a:p>
          <a:p>
            <a:r>
              <a:rPr lang="en-US" b="1" dirty="0"/>
              <a:t>Which Approach is Right?</a:t>
            </a:r>
          </a:p>
          <a:p>
            <a:r>
              <a:rPr lang="en-US" dirty="0"/>
              <a:t>The choice between parity and proximity largely depends on the market, customer preferences, and the company’s operational model. Here’s a brief comparison:</a:t>
            </a:r>
          </a:p>
          <a:p>
            <a:pPr>
              <a:buFont typeface="Arial" panose="020B0604020202020204" pitchFamily="34" charset="0"/>
              <a:buChar char="•"/>
            </a:pPr>
            <a:r>
              <a:rPr lang="en-US" b="1" dirty="0"/>
              <a:t>Parity</a:t>
            </a:r>
            <a:r>
              <a:rPr lang="en-US" dirty="0"/>
              <a:t> works best in markets where customers are quality-conscious but also price-sensitive. Offering the same level of quality as competitors allows the company to attract a broad customer base, and the lower cost base helps maintain higher profits.</a:t>
            </a:r>
          </a:p>
          <a:p>
            <a:pPr>
              <a:buFont typeface="Arial" panose="020B0604020202020204" pitchFamily="34" charset="0"/>
              <a:buChar char="•"/>
            </a:pPr>
            <a:r>
              <a:rPr lang="en-US" b="1" dirty="0"/>
              <a:t>Proximity</a:t>
            </a:r>
            <a:r>
              <a:rPr lang="en-US" dirty="0"/>
              <a:t> is more effective in markets where customers are more willing to trade-off a little quality for a price advantage. This can work well in industries where functional differences matter more than premium features.</a:t>
            </a:r>
          </a:p>
          <a:p>
            <a:r>
              <a:rPr lang="en-US" b="1" dirty="0"/>
              <a:t>Conclusion:</a:t>
            </a:r>
          </a:p>
          <a:p>
            <a:r>
              <a:rPr lang="en-US" dirty="0"/>
              <a:t>While pursuing a </a:t>
            </a:r>
            <a:r>
              <a:rPr lang="en-US" b="1" dirty="0"/>
              <a:t>cost-leadership strategy</a:t>
            </a:r>
            <a:r>
              <a:rPr lang="en-US" dirty="0"/>
              <a:t>, businesses must ensure that they do not completely disregard quality, as this could drive away customers. The key lies in finding the right balance between cost reduction and quality maintenance. The </a:t>
            </a:r>
            <a:r>
              <a:rPr lang="en-US" b="1" dirty="0"/>
              <a:t>parity</a:t>
            </a:r>
            <a:r>
              <a:rPr lang="en-US" dirty="0"/>
              <a:t> approach allows a business to offer equivalent quality at a lower cost, making it an appealing option for a wide range of customers, while the </a:t>
            </a:r>
            <a:r>
              <a:rPr lang="en-US" b="1" dirty="0"/>
              <a:t>proximity</a:t>
            </a:r>
            <a:r>
              <a:rPr lang="en-US" dirty="0"/>
              <a:t> approach can be effective for those who are willing to accept slightly lower quality in exchange for a lower price. Both strategies have their merits, but the ultimate goal is to offer a competitive advantage through cost leadership while still delivering acceptable value to customers.</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14</a:t>
            </a:fld>
            <a:endParaRPr lang="en-GB"/>
          </a:p>
        </p:txBody>
      </p:sp>
    </p:spTree>
    <p:extLst>
      <p:ext uri="{BB962C8B-B14F-4D97-AF65-F5344CB8AC3E}">
        <p14:creationId xmlns:p14="http://schemas.microsoft.com/office/powerpoint/2010/main" val="260661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differentiation strategy</a:t>
            </a:r>
            <a:r>
              <a:rPr lang="en-US" dirty="0"/>
              <a:t> is one of the key components of Michael Porter's competitive strategies, focusing on creating a unique offering that stands out in the marketplace. This uniqueness allows businesses to charge a premium price, as customers are willing to pay more for something they perceive as offering greater value. However, implementing a successful differentiation strategy requires a deep understanding of the market, customers, and competitors. It’s not just about being different; it’s about being different in ways that customers truly value.</a:t>
            </a:r>
          </a:p>
          <a:p>
            <a:r>
              <a:rPr lang="en-US" dirty="0"/>
              <a:t>The </a:t>
            </a:r>
            <a:r>
              <a:rPr lang="en-US" b="1" dirty="0"/>
              <a:t>differentiation strategy</a:t>
            </a:r>
            <a:r>
              <a:rPr lang="en-US" dirty="0"/>
              <a:t> typically involves creating products or services that stand out from the competition by offering something special. It could be related to features, design, technology, quality, customer service, brand, or other elements that influence consumer perceptions. Companies using this strategy typically aim to capture a niche market that values their unique offering enough to pay a higher price.</a:t>
            </a:r>
          </a:p>
          <a:p>
            <a:r>
              <a:rPr lang="en-US" b="1" dirty="0"/>
              <a:t>Key Issues to Consider:</a:t>
            </a:r>
          </a:p>
          <a:p>
            <a:r>
              <a:rPr lang="en-US" b="1" dirty="0"/>
              <a:t>1. The Strategic Customer: Whose Needs Are You Addressing?</a:t>
            </a:r>
          </a:p>
          <a:p>
            <a:r>
              <a:rPr lang="en-US" dirty="0"/>
              <a:t>To succeed with a differentiation strategy, companies must first identify and deeply understand their </a:t>
            </a:r>
            <a:r>
              <a:rPr lang="en-US" b="1" dirty="0"/>
              <a:t>strategic customers</a:t>
            </a:r>
            <a:r>
              <a:rPr lang="en-US" dirty="0"/>
              <a:t>. These are the target customers whose needs and preferences drive the demand for the differentiated product or service.</a:t>
            </a:r>
          </a:p>
          <a:p>
            <a:pPr>
              <a:buFont typeface="Arial" panose="020B0604020202020204" pitchFamily="34" charset="0"/>
              <a:buChar char="•"/>
            </a:pPr>
            <a:r>
              <a:rPr lang="en-US" b="1" dirty="0"/>
              <a:t>Identifying the Right Customer Segment:</a:t>
            </a:r>
            <a:r>
              <a:rPr lang="en-US" dirty="0"/>
              <a:t> Differentiation strategies typically succeed when businesses focus on a customer segment that places high value on the specific qualities they are offering. This could be premium features, brand prestige, unique experiences, or innovation that meets unmet needs.</a:t>
            </a:r>
          </a:p>
          <a:p>
            <a:pPr>
              <a:buFont typeface="Arial" panose="020B0604020202020204" pitchFamily="34" charset="0"/>
              <a:buChar char="•"/>
            </a:pPr>
            <a:r>
              <a:rPr lang="en-US" dirty="0"/>
              <a:t>For example:</a:t>
            </a:r>
          </a:p>
          <a:p>
            <a:pPr marL="742950" lvl="1" indent="-285750">
              <a:buFont typeface="Arial" panose="020B0604020202020204" pitchFamily="34" charset="0"/>
              <a:buChar char="•"/>
            </a:pPr>
            <a:r>
              <a:rPr lang="en-US" b="1" dirty="0"/>
              <a:t>Apple</a:t>
            </a:r>
            <a:r>
              <a:rPr lang="en-US" dirty="0"/>
              <a:t> focuses on tech-savvy consumers who value aesthetics, ease of use, and the seamless integration of their devices.</a:t>
            </a:r>
          </a:p>
          <a:p>
            <a:pPr marL="742950" lvl="1" indent="-285750">
              <a:buFont typeface="Arial" panose="020B0604020202020204" pitchFamily="34" charset="0"/>
              <a:buChar char="•"/>
            </a:pPr>
            <a:r>
              <a:rPr lang="en-US" b="1" dirty="0"/>
              <a:t>Tesla</a:t>
            </a:r>
            <a:r>
              <a:rPr lang="en-US" dirty="0"/>
              <a:t> caters to environmentally conscious buyers looking for high-performance electric cars that are also sustainable.</a:t>
            </a:r>
          </a:p>
          <a:p>
            <a:pPr>
              <a:buFont typeface="Arial" panose="020B0604020202020204" pitchFamily="34" charset="0"/>
              <a:buChar char="•"/>
            </a:pPr>
            <a:r>
              <a:rPr lang="en-US" b="1" dirty="0"/>
              <a:t>Understanding Customer Needs:</a:t>
            </a:r>
            <a:r>
              <a:rPr lang="en-US" dirty="0"/>
              <a:t> Businesses must identify the pain points or desires of their strategic customers that are not being addressed by competitors. The uniqueness offered by the company should solve a problem, improve the customer’s life, or provide something they cannot find elsewhere in the same way.</a:t>
            </a:r>
          </a:p>
          <a:p>
            <a:pPr>
              <a:buFont typeface="Arial" panose="020B0604020202020204" pitchFamily="34" charset="0"/>
              <a:buChar char="•"/>
            </a:pPr>
            <a:r>
              <a:rPr lang="en-US" dirty="0"/>
              <a:t>For instance:</a:t>
            </a:r>
          </a:p>
          <a:p>
            <a:pPr marL="742950" lvl="1" indent="-285750">
              <a:buFont typeface="Arial" panose="020B0604020202020204" pitchFamily="34" charset="0"/>
              <a:buChar char="•"/>
            </a:pPr>
            <a:r>
              <a:rPr lang="en-US" b="1" dirty="0"/>
              <a:t>Patagonia</a:t>
            </a:r>
            <a:r>
              <a:rPr lang="en-US" dirty="0"/>
              <a:t> differentiates by offering eco-conscious consumers high-quality outdoor clothing that is also sustainably made, aligning with the values of its target customer base.</a:t>
            </a:r>
          </a:p>
          <a:p>
            <a:pPr>
              <a:buFont typeface="Arial" panose="020B0604020202020204" pitchFamily="34" charset="0"/>
              <a:buChar char="•"/>
            </a:pPr>
            <a:r>
              <a:rPr lang="en-US" b="1" dirty="0"/>
              <a:t>Customer Willingness to Pay a Premium:</a:t>
            </a:r>
            <a:r>
              <a:rPr lang="en-US" dirty="0"/>
              <a:t> To justify a price premium, the differentiation must be meaningful to customers. This means the company needs to understand what customers value most, whether that is </a:t>
            </a:r>
            <a:r>
              <a:rPr lang="en-US" b="1" dirty="0"/>
              <a:t>product performance, design, brand reputation</a:t>
            </a:r>
            <a:r>
              <a:rPr lang="en-US" dirty="0"/>
              <a:t>, or </a:t>
            </a:r>
            <a:r>
              <a:rPr lang="en-US" b="1" dirty="0"/>
              <a:t>customer service</a:t>
            </a:r>
            <a:r>
              <a:rPr lang="en-US" dirty="0"/>
              <a:t>.</a:t>
            </a:r>
          </a:p>
          <a:p>
            <a:pPr marL="742950" lvl="1" indent="-285750">
              <a:buFont typeface="Arial" panose="020B0604020202020204" pitchFamily="34" charset="0"/>
              <a:buChar char="•"/>
            </a:pPr>
            <a:r>
              <a:rPr lang="en-US" dirty="0"/>
              <a:t>For example, </a:t>
            </a:r>
            <a:r>
              <a:rPr lang="en-US" b="1" dirty="0"/>
              <a:t>Rolex</a:t>
            </a:r>
            <a:r>
              <a:rPr lang="en-US" dirty="0"/>
              <a:t> customers are willing to pay a premium not just for the functional qualities of the watch but for the brand prestige and perceived luxury that come with owning a Rolex.</a:t>
            </a:r>
          </a:p>
          <a:p>
            <a:pPr>
              <a:buFont typeface="Arial" panose="020B0604020202020204" pitchFamily="34" charset="0"/>
              <a:buChar char="•"/>
            </a:pPr>
            <a:r>
              <a:rPr lang="en-US" b="1" dirty="0"/>
              <a:t>Risk of Over-Differentiation:</a:t>
            </a:r>
            <a:r>
              <a:rPr lang="en-US" dirty="0"/>
              <a:t> It’s crucial to balance differentiation with practicality. A product that is too different or too niche may fail to capture enough market share, and if the added features are not valued by the customer, they may not be willing to pay the premium price. Over-differentiating without customer backing can lead to a mismatch between what the company offers and what customers actually want.</a:t>
            </a:r>
          </a:p>
          <a:p>
            <a:r>
              <a:rPr lang="en-US" b="1" dirty="0"/>
              <a:t>2. Key Competitors: Who Are the Rivals and Who Might Become Rivals?</a:t>
            </a:r>
          </a:p>
          <a:p>
            <a:r>
              <a:rPr lang="en-US" dirty="0"/>
              <a:t>In any competitive market, understanding both current and potential competitors is crucial when executing a differentiation strategy. Not only must a company evaluate </a:t>
            </a:r>
            <a:r>
              <a:rPr lang="en-US" b="1" dirty="0"/>
              <a:t>who its direct competitors are</a:t>
            </a:r>
            <a:r>
              <a:rPr lang="en-US" dirty="0"/>
              <a:t>, but it must also anticipate </a:t>
            </a:r>
            <a:r>
              <a:rPr lang="en-US" b="1" dirty="0"/>
              <a:t>who might enter the market</a:t>
            </a:r>
            <a:r>
              <a:rPr lang="en-US" dirty="0"/>
              <a:t> or shift their strategy to compete more effectively.</a:t>
            </a:r>
          </a:p>
          <a:p>
            <a:pPr>
              <a:buFont typeface="Arial" panose="020B0604020202020204" pitchFamily="34" charset="0"/>
              <a:buChar char="•"/>
            </a:pPr>
            <a:r>
              <a:rPr lang="en-US" b="1" dirty="0"/>
              <a:t>Current Competitors</a:t>
            </a:r>
            <a:r>
              <a:rPr lang="en-US" dirty="0"/>
              <a:t>: These are the businesses that are already offering products or services similar to yours. Differentiation helps to set your offering apart from theirs, but you need to constantly monitor what competitors are doing to stay ahead.</a:t>
            </a:r>
          </a:p>
          <a:p>
            <a:pPr marL="742950" lvl="1" indent="-285750">
              <a:buFont typeface="Arial" panose="020B0604020202020204" pitchFamily="34" charset="0"/>
              <a:buChar char="•"/>
            </a:pPr>
            <a:r>
              <a:rPr lang="en-US" dirty="0"/>
              <a:t>For example, </a:t>
            </a:r>
            <a:r>
              <a:rPr lang="en-US" b="1" dirty="0"/>
              <a:t>Samsung</a:t>
            </a:r>
            <a:r>
              <a:rPr lang="en-US" dirty="0"/>
              <a:t> competes directly with </a:t>
            </a:r>
            <a:r>
              <a:rPr lang="en-US" b="1" dirty="0"/>
              <a:t>Apple</a:t>
            </a:r>
            <a:r>
              <a:rPr lang="en-US" dirty="0"/>
              <a:t> in the smartphone and technology space. While both offer premium devices, Samsung differentiates with a focus on cutting-edge features like curved screens, high-resolution cameras, and larger screen sizes.</a:t>
            </a:r>
          </a:p>
          <a:p>
            <a:pPr>
              <a:buFont typeface="Arial" panose="020B0604020202020204" pitchFamily="34" charset="0"/>
              <a:buChar char="•"/>
            </a:pPr>
            <a:r>
              <a:rPr lang="en-US" b="1" dirty="0"/>
              <a:t>Potential Competitors</a:t>
            </a:r>
            <a:r>
              <a:rPr lang="en-US" dirty="0"/>
              <a:t>: A critical aspect of differentiation is understanding who might enter the market or shift from other areas of the business to directly compete. Competitors who are not currently offering differentiated products may decide to shift their strategies to focus on differentiation. This could be through innovation or by copying the features that have proved successful in the market.</a:t>
            </a:r>
          </a:p>
          <a:p>
            <a:pPr marL="742950" lvl="1" indent="-285750">
              <a:buFont typeface="Arial" panose="020B0604020202020204" pitchFamily="34" charset="0"/>
              <a:buChar char="•"/>
            </a:pPr>
            <a:r>
              <a:rPr lang="en-US" dirty="0"/>
              <a:t>For instance, </a:t>
            </a:r>
            <a:r>
              <a:rPr lang="en-US" b="1" dirty="0"/>
              <a:t>Xiaomi</a:t>
            </a:r>
            <a:r>
              <a:rPr lang="en-US" dirty="0"/>
              <a:t>, originally known for producing budget smartphones, has increasingly introduced differentiated products with high-end specifications, targeting premium customers. By doing so, it became a potential competitor to established brands like Apple and Samsung.</a:t>
            </a:r>
          </a:p>
          <a:p>
            <a:pPr>
              <a:buFont typeface="Arial" panose="020B0604020202020204" pitchFamily="34" charset="0"/>
              <a:buChar char="•"/>
            </a:pPr>
            <a:r>
              <a:rPr lang="en-US" b="1" dirty="0"/>
              <a:t>Emerging Competitors</a:t>
            </a:r>
            <a:r>
              <a:rPr lang="en-US" dirty="0"/>
              <a:t>: Businesses need to stay aware of market trends and emerging competitors. New entrants may bring innovative differentiation models to the market, which could threaten established players. In industries like technology and fashion, where consumer preferences shift quickly, established companies must be agile and ready to react to potential new rivals.</a:t>
            </a:r>
          </a:p>
          <a:p>
            <a:pPr>
              <a:buFont typeface="Arial" panose="020B0604020202020204" pitchFamily="34" charset="0"/>
              <a:buChar char="•"/>
            </a:pPr>
            <a:r>
              <a:rPr lang="en-US" b="1" dirty="0"/>
              <a:t>Differentiation and Competitive Advantage</a:t>
            </a:r>
            <a:r>
              <a:rPr lang="en-US" dirty="0"/>
              <a:t>: By creating a differentiated product or service, a company can potentially create a </a:t>
            </a:r>
            <a:r>
              <a:rPr lang="en-US" b="1" dirty="0"/>
              <a:t>competitive advantage</a:t>
            </a:r>
            <a:r>
              <a:rPr lang="en-US" dirty="0"/>
              <a:t> that rivals find difficult to replicate. However, the more successful the differentiation, the more likely it is that competitors will try to imitate it. Therefore, businesses must continue to innovate and find new ways to maintain their unique position.</a:t>
            </a:r>
          </a:p>
          <a:p>
            <a:pPr marL="742950" lvl="1" indent="-285750">
              <a:buFont typeface="Arial" panose="020B0604020202020204" pitchFamily="34" charset="0"/>
              <a:buChar char="•"/>
            </a:pPr>
            <a:r>
              <a:rPr lang="en-US" dirty="0"/>
              <a:t>For example, </a:t>
            </a:r>
            <a:r>
              <a:rPr lang="en-US" b="1" dirty="0"/>
              <a:t>Nike</a:t>
            </a:r>
            <a:r>
              <a:rPr lang="en-US" dirty="0"/>
              <a:t> differentiates itself with a focus on branding and innovation in athletic wear. However, its competitors, like </a:t>
            </a:r>
            <a:r>
              <a:rPr lang="en-US" b="1" dirty="0"/>
              <a:t>Adidas</a:t>
            </a:r>
            <a:r>
              <a:rPr lang="en-US" dirty="0"/>
              <a:t> and </a:t>
            </a:r>
            <a:r>
              <a:rPr lang="en-US" b="1" dirty="0"/>
              <a:t>Under </a:t>
            </a:r>
            <a:r>
              <a:rPr lang="en-US" b="1" dirty="0" err="1"/>
              <a:t>Armour</a:t>
            </a:r>
            <a:r>
              <a:rPr lang="en-US" dirty="0"/>
              <a:t>, are constantly innovating and trying to catch up in terms of technology and brand loyalty.</a:t>
            </a:r>
          </a:p>
          <a:p>
            <a:pPr>
              <a:buFont typeface="Arial" panose="020B0604020202020204" pitchFamily="34" charset="0"/>
              <a:buChar char="•"/>
            </a:pPr>
            <a:r>
              <a:rPr lang="en-US" b="1" dirty="0"/>
              <a:t>Sustaining Differentiation</a:t>
            </a:r>
            <a:r>
              <a:rPr lang="en-US" dirty="0"/>
              <a:t>: In the face of competition, it’s essential for businesses to consistently innovate and adapt to customer preferences to sustain their differentiation. Continuous investment in </a:t>
            </a:r>
            <a:r>
              <a:rPr lang="en-US" b="1" dirty="0"/>
              <a:t>R&amp;D</a:t>
            </a:r>
            <a:r>
              <a:rPr lang="en-US" dirty="0"/>
              <a:t>, </a:t>
            </a:r>
            <a:r>
              <a:rPr lang="en-US" b="1" dirty="0"/>
              <a:t>branding</a:t>
            </a:r>
            <a:r>
              <a:rPr lang="en-US" dirty="0"/>
              <a:t>, and </a:t>
            </a:r>
            <a:r>
              <a:rPr lang="en-US" b="1" dirty="0"/>
              <a:t>customer relationships</a:t>
            </a:r>
            <a:r>
              <a:rPr lang="en-US" dirty="0"/>
              <a:t> will help maintain the uniqueness of their offerings and ensure that customers continue to value the product enough to justify paying a premium price.</a:t>
            </a:r>
          </a:p>
          <a:p>
            <a:r>
              <a:rPr lang="en-US" b="1" dirty="0"/>
              <a:t>Balancing Differentiation and Competitiveness</a:t>
            </a:r>
          </a:p>
          <a:p>
            <a:r>
              <a:rPr lang="en-US" dirty="0"/>
              <a:t>Differentiation strategies work best when a company can clearly </a:t>
            </a:r>
            <a:r>
              <a:rPr lang="en-US" b="1" dirty="0"/>
              <a:t>define its niche</a:t>
            </a:r>
            <a:r>
              <a:rPr lang="en-US" dirty="0"/>
              <a:t> and </a:t>
            </a:r>
            <a:r>
              <a:rPr lang="en-US" b="1" dirty="0"/>
              <a:t>build a loyal customer base</a:t>
            </a:r>
            <a:r>
              <a:rPr lang="en-US" dirty="0"/>
              <a:t> willing to pay for the unique attributes the company offers. However, companies must always remain vigilant about competitors and market trends to ensure that their differentiation remains sustainable and relevant.</a:t>
            </a:r>
          </a:p>
          <a:p>
            <a:pPr>
              <a:buFont typeface="Arial" panose="020B0604020202020204" pitchFamily="34" charset="0"/>
              <a:buChar char="•"/>
            </a:pPr>
            <a:r>
              <a:rPr lang="en-US" b="1" dirty="0"/>
              <a:t>Keeping the Focus on the Customer</a:t>
            </a:r>
            <a:r>
              <a:rPr lang="en-US" dirty="0"/>
              <a:t>: It’s important that businesses continuously engage with their customers to ensure that their differentiated offering remains aligned with customer desires. In a rapidly changing market, what differentiated a product today may no longer be as appealing tomorrow.</a:t>
            </a:r>
          </a:p>
          <a:p>
            <a:pPr>
              <a:buFont typeface="Arial" panose="020B0604020202020204" pitchFamily="34" charset="0"/>
              <a:buChar char="•"/>
            </a:pPr>
            <a:r>
              <a:rPr lang="en-US" b="1" dirty="0"/>
              <a:t>Dynamic Competition</a:t>
            </a:r>
            <a:r>
              <a:rPr lang="en-US" dirty="0"/>
              <a:t>: The key competitors and market dynamics in a differentiation strategy are fluid. Rivals may attempt to copy differentiated features, or new entrants might disrupt the market with more innovative or cost-effective differentiation strategies. To stay ahead, businesses must be ready to adapt, evolve, and continuously innovate.</a:t>
            </a:r>
          </a:p>
          <a:p>
            <a:r>
              <a:rPr lang="en-US" b="1" dirty="0"/>
              <a:t>Conclusion:</a:t>
            </a:r>
          </a:p>
          <a:p>
            <a:r>
              <a:rPr lang="en-US" dirty="0"/>
              <a:t>To successfully implement a </a:t>
            </a:r>
            <a:r>
              <a:rPr lang="en-US" b="1" dirty="0"/>
              <a:t>differentiation strategy</a:t>
            </a:r>
            <a:r>
              <a:rPr lang="en-US" dirty="0"/>
              <a:t>, businesses must deeply understand the needs of their </a:t>
            </a:r>
            <a:r>
              <a:rPr lang="en-US" b="1" dirty="0"/>
              <a:t>strategic customers</a:t>
            </a:r>
            <a:r>
              <a:rPr lang="en-US" dirty="0"/>
              <a:t> and ensure that their unique value proposition is clearly communicated and appreciated. By focusing on what customers value most (e.g., quality, performance, design, brand, etc.), companies can justify a price premium and carve out a strong competitive position in the market. However, businesses must also stay vigilant about </a:t>
            </a:r>
            <a:r>
              <a:rPr lang="en-US" b="1" dirty="0"/>
              <a:t>current and potential competitors</a:t>
            </a:r>
            <a:r>
              <a:rPr lang="en-US" dirty="0"/>
              <a:t>, continuously innovating to stay ahead and maintaining a sustained competitive advantage. Balancing differentiation with a clear understanding of customer needs and competitor behavior is key to long-term success.</a:t>
            </a:r>
          </a:p>
          <a:p>
            <a:endParaRPr lang="en-GB" dirty="0"/>
          </a:p>
        </p:txBody>
      </p:sp>
      <p:sp>
        <p:nvSpPr>
          <p:cNvPr id="4" name="Slide Number Placeholder 3"/>
          <p:cNvSpPr>
            <a:spLocks noGrp="1"/>
          </p:cNvSpPr>
          <p:nvPr>
            <p:ph type="sldNum" sz="quarter" idx="5"/>
          </p:nvPr>
        </p:nvSpPr>
        <p:spPr/>
        <p:txBody>
          <a:bodyPr/>
          <a:lstStyle/>
          <a:p>
            <a:fld id="{3AF1EF82-580A-4FAB-B2B0-FE9883D48C4E}" type="slidenum">
              <a:rPr lang="en-GB" smtClean="0"/>
              <a:t>15</a:t>
            </a:fld>
            <a:endParaRPr lang="en-GB"/>
          </a:p>
        </p:txBody>
      </p:sp>
    </p:spTree>
    <p:extLst>
      <p:ext uri="{BB962C8B-B14F-4D97-AF65-F5344CB8AC3E}">
        <p14:creationId xmlns:p14="http://schemas.microsoft.com/office/powerpoint/2010/main" val="149461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71BE-0DA5-21CB-04EB-003F245568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5C38655-7DEE-6F23-74D3-E710AC6FD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8BB4F8-FE3D-7D7E-9955-3F32A60F2AD8}"/>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5" name="Footer Placeholder 4">
            <a:extLst>
              <a:ext uri="{FF2B5EF4-FFF2-40B4-BE49-F238E27FC236}">
                <a16:creationId xmlns:a16="http://schemas.microsoft.com/office/drawing/2014/main" id="{B2AFD68E-94DD-3DB7-D3DC-F459F04A88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0F91CA-AA06-6585-F324-D180FEBFE87E}"/>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4185339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76DF-B001-93B2-A15E-EA030936A234}"/>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C7E2024-FB36-0EB2-BEAB-1BECC1D76A8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2D5FE2B-178A-7C61-D99E-11A45F7093DD}"/>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5" name="Footer Placeholder 4">
            <a:extLst>
              <a:ext uri="{FF2B5EF4-FFF2-40B4-BE49-F238E27FC236}">
                <a16:creationId xmlns:a16="http://schemas.microsoft.com/office/drawing/2014/main" id="{2165231E-F42D-B3BD-4279-E6B13E9082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50C76A-2C45-ED75-16BD-8072741EE855}"/>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1570566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B6DAC1-440C-405E-2902-6A361840057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5CAD149-5448-CBCA-6A80-8A0CFF9CD6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381CC0E-54A7-6FF0-06D9-D83E08671D17}"/>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5" name="Footer Placeholder 4">
            <a:extLst>
              <a:ext uri="{FF2B5EF4-FFF2-40B4-BE49-F238E27FC236}">
                <a16:creationId xmlns:a16="http://schemas.microsoft.com/office/drawing/2014/main" id="{5E8D9E03-83F9-D1A1-BE22-9812CE17E2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A422D59-96EA-CC65-0AE1-7BFB0AB0A164}"/>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3669112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C083-3197-403C-CD61-94D65508A44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05B2C5-B726-23C2-F3D8-AA75919807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5AA0B3-38D9-1761-9342-7366AC9CFE90}"/>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5" name="Footer Placeholder 4">
            <a:extLst>
              <a:ext uri="{FF2B5EF4-FFF2-40B4-BE49-F238E27FC236}">
                <a16:creationId xmlns:a16="http://schemas.microsoft.com/office/drawing/2014/main" id="{84440CBD-98A7-F3C8-C5A2-A06B3019A9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6A8B61-DEBC-2C36-1ECB-F625E8FBBCBF}"/>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1027680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5F4D-125B-D451-9531-233B02E786C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F5DC5202-E083-7431-7592-BBCDCA9339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BD9A227-70A8-3484-3323-54A06C19D653}"/>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5" name="Footer Placeholder 4">
            <a:extLst>
              <a:ext uri="{FF2B5EF4-FFF2-40B4-BE49-F238E27FC236}">
                <a16:creationId xmlns:a16="http://schemas.microsoft.com/office/drawing/2014/main" id="{DF0087BC-9C9A-8DF6-560C-8FB03FD4CD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7DFB05-6B96-C855-CA8C-C92611C5E091}"/>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3682042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DABB-951F-D3FD-5A4B-DCCE2A54D2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6CEDED9-5B49-1C06-72C2-9D335F6485C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ABBDFC32-6D65-ED60-6207-DCE16F9F98F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A798899-F68A-B556-3E70-DCC0DA216E32}"/>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6" name="Footer Placeholder 5">
            <a:extLst>
              <a:ext uri="{FF2B5EF4-FFF2-40B4-BE49-F238E27FC236}">
                <a16:creationId xmlns:a16="http://schemas.microsoft.com/office/drawing/2014/main" id="{B8E665AB-9D28-A0A2-CD45-180679B1BB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2E3910-42F8-82BE-0560-266B7BA02510}"/>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2233349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CC2F-3D4F-CB6B-9524-564E364916B4}"/>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54E8DB0-283B-6894-1900-D5693069C6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997FD7-80AD-8895-8FD7-5E562AE352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F8C69DD-A01B-C51E-2309-11E1663515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CB0EF6-09B4-C043-8ABB-1C893CE7E04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9F167458-2097-5641-DB17-E72D425B427D}"/>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8" name="Footer Placeholder 7">
            <a:extLst>
              <a:ext uri="{FF2B5EF4-FFF2-40B4-BE49-F238E27FC236}">
                <a16:creationId xmlns:a16="http://schemas.microsoft.com/office/drawing/2014/main" id="{2EC68776-773C-E659-FC0D-01CAC7E22D1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3272BAB-4D71-A626-B5EA-5BD3E5F35E62}"/>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1511579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618-6623-5332-F5DC-DB46871C700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4447EDE-8EE0-9F6A-DFA0-27D8914F10BB}"/>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4" name="Footer Placeholder 3">
            <a:extLst>
              <a:ext uri="{FF2B5EF4-FFF2-40B4-BE49-F238E27FC236}">
                <a16:creationId xmlns:a16="http://schemas.microsoft.com/office/drawing/2014/main" id="{AE27BD20-B1C8-01AB-15DD-D4E37D8000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5340-F0F6-B2E2-0C7A-FB20B00B26B0}"/>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38721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1E8CC5-03CB-66D9-69F5-9A6F12EA3B60}"/>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3" name="Footer Placeholder 2">
            <a:extLst>
              <a:ext uri="{FF2B5EF4-FFF2-40B4-BE49-F238E27FC236}">
                <a16:creationId xmlns:a16="http://schemas.microsoft.com/office/drawing/2014/main" id="{35D260F7-20B3-3F0B-2668-E40C647C86C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8B6320C-76D1-5150-586C-B8EF9ECBC6F8}"/>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706786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27EC-6326-09AB-1BC7-E5EC98237B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EC7231CC-9911-B01C-8D7D-E14B63A138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69319D3-EE91-A12A-ADE3-D132C11305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50820-0466-F517-E1FA-0C1FF4FD7E12}"/>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6" name="Footer Placeholder 5">
            <a:extLst>
              <a:ext uri="{FF2B5EF4-FFF2-40B4-BE49-F238E27FC236}">
                <a16:creationId xmlns:a16="http://schemas.microsoft.com/office/drawing/2014/main" id="{7A238915-EA24-9C1B-38DD-1C86AE2056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AF1AFE-2E66-7B45-CF70-BD018B77B0A2}"/>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59652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979C-A47E-9068-F7CE-24C5C7D67F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267491D-4BF5-C991-2702-8FDB68CDC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4AC3A90-B5D8-159C-0A9A-E1771462A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C25E53-1E90-C13C-725E-7A4CA436B138}"/>
              </a:ext>
            </a:extLst>
          </p:cNvPr>
          <p:cNvSpPr>
            <a:spLocks noGrp="1"/>
          </p:cNvSpPr>
          <p:nvPr>
            <p:ph type="dt" sz="half" idx="10"/>
          </p:nvPr>
        </p:nvSpPr>
        <p:spPr/>
        <p:txBody>
          <a:bodyPr/>
          <a:lstStyle/>
          <a:p>
            <a:fld id="{3D031FEA-F95D-4BAB-8F03-0B75298B1EB6}" type="datetimeFigureOut">
              <a:rPr lang="en-GB" smtClean="0"/>
              <a:t>09/07/2025</a:t>
            </a:fld>
            <a:endParaRPr lang="en-GB"/>
          </a:p>
        </p:txBody>
      </p:sp>
      <p:sp>
        <p:nvSpPr>
          <p:cNvPr id="6" name="Footer Placeholder 5">
            <a:extLst>
              <a:ext uri="{FF2B5EF4-FFF2-40B4-BE49-F238E27FC236}">
                <a16:creationId xmlns:a16="http://schemas.microsoft.com/office/drawing/2014/main" id="{B4370350-95C1-2A7F-8B6F-93C58EF6FDD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DDC300-E646-31C2-3322-9F670408F9E7}"/>
              </a:ext>
            </a:extLst>
          </p:cNvPr>
          <p:cNvSpPr>
            <a:spLocks noGrp="1"/>
          </p:cNvSpPr>
          <p:nvPr>
            <p:ph type="sldNum" sz="quarter" idx="12"/>
          </p:nvPr>
        </p:nvSpPr>
        <p:spPr/>
        <p:txBody>
          <a:bodyPr/>
          <a:lstStyle/>
          <a:p>
            <a:fld id="{68195C30-23A5-430B-878D-3222D9CC1302}" type="slidenum">
              <a:rPr lang="en-GB" smtClean="0"/>
              <a:t>‹#›</a:t>
            </a:fld>
            <a:endParaRPr lang="en-GB"/>
          </a:p>
        </p:txBody>
      </p:sp>
    </p:spTree>
    <p:extLst>
      <p:ext uri="{BB962C8B-B14F-4D97-AF65-F5344CB8AC3E}">
        <p14:creationId xmlns:p14="http://schemas.microsoft.com/office/powerpoint/2010/main" val="3386202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B943FB-F614-30BA-C83E-72555287D6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98B4BE4E-6064-9C84-9339-91CBE187D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EC873C6-A517-5E3A-A2C8-6FD6895475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031FEA-F95D-4BAB-8F03-0B75298B1EB6}" type="datetimeFigureOut">
              <a:rPr lang="en-GB" smtClean="0"/>
              <a:t>09/07/2025</a:t>
            </a:fld>
            <a:endParaRPr lang="en-GB"/>
          </a:p>
        </p:txBody>
      </p:sp>
      <p:sp>
        <p:nvSpPr>
          <p:cNvPr id="5" name="Footer Placeholder 4">
            <a:extLst>
              <a:ext uri="{FF2B5EF4-FFF2-40B4-BE49-F238E27FC236}">
                <a16:creationId xmlns:a16="http://schemas.microsoft.com/office/drawing/2014/main" id="{C6071F66-0416-3523-C41E-9C2D67181C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FB59774-210B-F03F-A3FE-846487380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8195C30-23A5-430B-878D-3222D9CC1302}" type="slidenum">
              <a:rPr lang="en-GB" smtClean="0"/>
              <a:t>‹#›</a:t>
            </a:fld>
            <a:endParaRPr lang="en-GB"/>
          </a:p>
        </p:txBody>
      </p:sp>
    </p:spTree>
    <p:extLst>
      <p:ext uri="{BB962C8B-B14F-4D97-AF65-F5344CB8AC3E}">
        <p14:creationId xmlns:p14="http://schemas.microsoft.com/office/powerpoint/2010/main" val="2992101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6C68F-9CD8-BA23-E3AD-3D4F1F276DC8}"/>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0D6636F6-8981-9269-753C-2E1FDE5E320D}"/>
              </a:ext>
            </a:extLst>
          </p:cNvPr>
          <p:cNvSpPr>
            <a:spLocks noGrp="1"/>
          </p:cNvSpPr>
          <p:nvPr>
            <p:ph type="subTitle" idx="1"/>
          </p:nvPr>
        </p:nvSpPr>
        <p:spPr/>
        <p:txBody>
          <a:bodyPr/>
          <a:lstStyle/>
          <a:p>
            <a:endParaRPr lang="en-GB"/>
          </a:p>
        </p:txBody>
      </p:sp>
      <p:sp>
        <p:nvSpPr>
          <p:cNvPr id="4" name="Teal Background" descr="Teal Background">
            <a:extLst>
              <a:ext uri="{FF2B5EF4-FFF2-40B4-BE49-F238E27FC236}">
                <a16:creationId xmlns:a16="http://schemas.microsoft.com/office/drawing/2014/main" id="{30D0506C-82A4-76A2-77C6-D8D97B937F1B}"/>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range asbract">
            <a:extLst>
              <a:ext uri="{FF2B5EF4-FFF2-40B4-BE49-F238E27FC236}">
                <a16:creationId xmlns:a16="http://schemas.microsoft.com/office/drawing/2014/main" id="{9F56BDFA-6CA1-A624-095E-593D504FD608}"/>
              </a:ext>
            </a:extLst>
          </p:cNvPr>
          <p:cNvPicPr>
            <a:picLocks noChangeAspect="1"/>
          </p:cNvPicPr>
          <p:nvPr/>
        </p:nvPicPr>
        <p:blipFill rotWithShape="1">
          <a:blip r:embed="rId2"/>
          <a:srcRect t="11996" r="12326"/>
          <a:stretch/>
        </p:blipFill>
        <p:spPr>
          <a:xfrm>
            <a:off x="8774269" y="0"/>
            <a:ext cx="3417732" cy="4720990"/>
          </a:xfrm>
          <a:prstGeom prst="rect">
            <a:avLst/>
          </a:prstGeom>
        </p:spPr>
      </p:pic>
      <p:pic>
        <p:nvPicPr>
          <p:cNvPr id="6" name="Navy Shape Logo" descr="Navy building shape holder">
            <a:extLst>
              <a:ext uri="{FF2B5EF4-FFF2-40B4-BE49-F238E27FC236}">
                <a16:creationId xmlns:a16="http://schemas.microsoft.com/office/drawing/2014/main" id="{8C75D773-7FF0-704B-4B81-F6598E5BFB92}"/>
              </a:ext>
            </a:extLst>
          </p:cNvPr>
          <p:cNvPicPr>
            <a:picLocks noChangeAspect="1"/>
          </p:cNvPicPr>
          <p:nvPr/>
        </p:nvPicPr>
        <p:blipFill>
          <a:blip r:embed="rId3"/>
          <a:stretch>
            <a:fillRect/>
          </a:stretch>
        </p:blipFill>
        <p:spPr>
          <a:xfrm>
            <a:off x="6356196" y="2352638"/>
            <a:ext cx="5835804" cy="4505361"/>
          </a:xfrm>
          <a:prstGeom prst="rect">
            <a:avLst/>
          </a:prstGeom>
        </p:spPr>
      </p:pic>
      <p:pic>
        <p:nvPicPr>
          <p:cNvPr id="7" name="White Large Logo" descr="White Wrexham University logo">
            <a:extLst>
              <a:ext uri="{FF2B5EF4-FFF2-40B4-BE49-F238E27FC236}">
                <a16:creationId xmlns:a16="http://schemas.microsoft.com/office/drawing/2014/main" id="{8252028D-36D7-CDA0-7064-31293AD8F1CB}"/>
              </a:ext>
            </a:extLst>
          </p:cNvPr>
          <p:cNvPicPr>
            <a:picLocks noChangeAspect="1"/>
          </p:cNvPicPr>
          <p:nvPr/>
        </p:nvPicPr>
        <p:blipFill>
          <a:blip r:embed="rId4"/>
          <a:stretch>
            <a:fillRect/>
          </a:stretch>
        </p:blipFill>
        <p:spPr>
          <a:xfrm>
            <a:off x="7481990" y="4961420"/>
            <a:ext cx="4084539" cy="902972"/>
          </a:xfrm>
          <a:prstGeom prst="rect">
            <a:avLst/>
          </a:prstGeom>
        </p:spPr>
      </p:pic>
      <p:sp>
        <p:nvSpPr>
          <p:cNvPr id="8" name="Main Header">
            <a:extLst>
              <a:ext uri="{FF2B5EF4-FFF2-40B4-BE49-F238E27FC236}">
                <a16:creationId xmlns:a16="http://schemas.microsoft.com/office/drawing/2014/main" id="{AEEF97D7-4BDB-EBC0-7B13-D56B83F4FB92}"/>
              </a:ext>
            </a:extLst>
          </p:cNvPr>
          <p:cNvSpPr txBox="1"/>
          <p:nvPr/>
        </p:nvSpPr>
        <p:spPr>
          <a:xfrm>
            <a:off x="1524000" y="128756"/>
            <a:ext cx="7979129" cy="2313390"/>
          </a:xfrm>
          <a:prstGeom prst="rect">
            <a:avLst/>
          </a:prstGeom>
          <a:noFill/>
        </p:spPr>
        <p:txBody>
          <a:bodyPr wrap="square" rtlCol="0">
            <a:spAutoFit/>
          </a:bodyPr>
          <a:lstStyle/>
          <a:p>
            <a:pPr>
              <a:lnSpc>
                <a:spcPts val="6000"/>
              </a:lnSpc>
            </a:pPr>
            <a:r>
              <a:rPr lang="en-US" sz="3600">
                <a:latin typeface="Arial" panose="020B0604020202020204" pitchFamily="34" charset="0"/>
                <a:cs typeface="Arial" panose="020B0604020202020204" pitchFamily="34" charset="0"/>
              </a:rPr>
              <a:t>BUS7C1</a:t>
            </a:r>
            <a:br>
              <a:rPr lang="en-US" sz="3600">
                <a:latin typeface="Arial" panose="020B0604020202020204" pitchFamily="34" charset="0"/>
                <a:cs typeface="Arial" panose="020B0604020202020204" pitchFamily="34" charset="0"/>
              </a:rPr>
            </a:br>
            <a:r>
              <a:rPr lang="en-US" sz="3600">
                <a:latin typeface="Arial" panose="020B0604020202020204" pitchFamily="34" charset="0"/>
                <a:cs typeface="Arial" panose="020B0604020202020204" pitchFamily="34" charset="0"/>
              </a:rPr>
              <a:t>CORPORATE STRATEGY AND INTERNATIONAL MANAGEMENT</a:t>
            </a:r>
            <a:r>
              <a:rPr lang="en-US" sz="3600" b="1" kern="2000">
                <a:solidFill>
                  <a:srgbClr val="141F34"/>
                </a:solidFill>
                <a:latin typeface="Arial" panose="020B0604020202020204" pitchFamily="34" charset="0"/>
                <a:cs typeface="Arial" panose="020B0604020202020204" pitchFamily="34" charset="0"/>
              </a:rPr>
              <a:t> </a:t>
            </a:r>
            <a:endParaRPr lang="en-US" sz="3600" b="1" kern="2000" dirty="0">
              <a:solidFill>
                <a:srgbClr val="141F34"/>
              </a:solidFill>
              <a:latin typeface="Arial" panose="020B0604020202020204" pitchFamily="34" charset="0"/>
              <a:cs typeface="Arial" panose="020B0604020202020204" pitchFamily="34" charset="0"/>
            </a:endParaRPr>
          </a:p>
        </p:txBody>
      </p:sp>
      <p:sp>
        <p:nvSpPr>
          <p:cNvPr id="9" name="Subheader">
            <a:extLst>
              <a:ext uri="{FF2B5EF4-FFF2-40B4-BE49-F238E27FC236}">
                <a16:creationId xmlns:a16="http://schemas.microsoft.com/office/drawing/2014/main" id="{11EE99B6-760A-2A9E-FF1C-DDCF88FFA1EB}"/>
              </a:ext>
            </a:extLst>
          </p:cNvPr>
          <p:cNvSpPr txBox="1">
            <a:spLocks/>
          </p:cNvSpPr>
          <p:nvPr/>
        </p:nvSpPr>
        <p:spPr>
          <a:xfrm>
            <a:off x="1871457" y="5225081"/>
            <a:ext cx="4328871" cy="764184"/>
          </a:xfrm>
          <a:prstGeom prst="rect">
            <a:avLst/>
          </a:prstGeom>
          <a:noFill/>
        </p:spPr>
        <p:txBody>
          <a:bodyPr wrap="square" rtlCol="0" anchor="t">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US" sz="2800" b="0" i="0" u="none" strike="noStrike" kern="2000" cap="none" spc="0" normalizeH="0" baseline="0" noProof="0" dirty="0">
                <a:ln>
                  <a:noFill/>
                </a:ln>
                <a:solidFill>
                  <a:srgbClr val="141F34"/>
                </a:solidFill>
                <a:effectLst/>
                <a:uLnTx/>
                <a:uFillTx/>
                <a:latin typeface="Calibri" panose="020F0502020204030204" pitchFamily="34" charset="0"/>
                <a:cs typeface="Calibri" panose="020F0502020204030204" pitchFamily="34" charset="0"/>
              </a:rPr>
              <a:t>Lecturer: Elan Kandaswamy</a:t>
            </a:r>
          </a:p>
        </p:txBody>
      </p:sp>
      <p:sp>
        <p:nvSpPr>
          <p:cNvPr id="10" name="Subheader">
            <a:extLst>
              <a:ext uri="{FF2B5EF4-FFF2-40B4-BE49-F238E27FC236}">
                <a16:creationId xmlns:a16="http://schemas.microsoft.com/office/drawing/2014/main" id="{CA761D81-3B75-AB1F-C486-EAFC25967682}"/>
              </a:ext>
            </a:extLst>
          </p:cNvPr>
          <p:cNvSpPr txBox="1">
            <a:spLocks/>
          </p:cNvSpPr>
          <p:nvPr/>
        </p:nvSpPr>
        <p:spPr>
          <a:xfrm>
            <a:off x="1715588" y="2678176"/>
            <a:ext cx="8508403" cy="1530099"/>
          </a:xfrm>
          <a:prstGeom prst="rect">
            <a:avLst/>
          </a:prstGeom>
          <a:noFill/>
        </p:spPr>
        <p:txBody>
          <a:bodyPr wrap="square" rtlCol="0">
            <a:spAutoFit/>
          </a:bodyPr>
          <a:lstStyle/>
          <a:p>
            <a:pPr marL="0" marR="0" lvl="0" indent="0" defTabSz="914400" rtl="0" eaLnBrk="1" fontAlgn="auto" latinLnBrk="0" hangingPunct="1">
              <a:lnSpc>
                <a:spcPts val="6000"/>
              </a:lnSpc>
              <a:spcBef>
                <a:spcPts val="0"/>
              </a:spcBef>
              <a:spcAft>
                <a:spcPts val="0"/>
              </a:spcAft>
              <a:buClrTx/>
              <a:buSzTx/>
              <a:buFontTx/>
              <a:buNone/>
              <a:tabLst/>
              <a:defRPr/>
            </a:pPr>
            <a:r>
              <a:rPr lang="en-US" sz="2800" kern="2000" dirty="0">
                <a:solidFill>
                  <a:srgbClr val="141F34"/>
                </a:solidFill>
                <a:latin typeface="Arial" panose="020B0604020202020204" pitchFamily="34" charset="0"/>
                <a:cs typeface="Arial" panose="020B0604020202020204" pitchFamily="34" charset="0"/>
              </a:rPr>
              <a:t>Lecture 6: </a:t>
            </a:r>
            <a:r>
              <a:rPr lang="en-GB" sz="2400" dirty="0">
                <a:latin typeface="Arial" panose="020B0604020202020204" pitchFamily="34" charset="0"/>
                <a:cs typeface="Arial" panose="020B0604020202020204" pitchFamily="34" charset="0"/>
              </a:rPr>
              <a:t>Core competencies, Business Models and Strategic Choices</a:t>
            </a:r>
            <a:endParaRPr lang="en-US" sz="2400" kern="2000" dirty="0">
              <a:solidFill>
                <a:srgbClr val="141F3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6617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49166-9593-1FDD-2D8F-1F6E6ABAB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56515-CD26-AA2A-EF1E-F6B8A38F24EB}"/>
              </a:ext>
            </a:extLst>
          </p:cNvPr>
          <p:cNvSpPr>
            <a:spLocks noGrp="1"/>
          </p:cNvSpPr>
          <p:nvPr>
            <p:ph type="title"/>
          </p:nvPr>
        </p:nvSpPr>
        <p:spPr/>
        <p:txBody>
          <a:bodyPr/>
          <a:lstStyle/>
          <a:p>
            <a:pPr algn="ctr"/>
            <a:r>
              <a:rPr lang="en-GB" altLang="en-US" sz="4400" dirty="0"/>
              <a:t>Strategic choices</a:t>
            </a:r>
            <a:endParaRPr lang="en-GB" dirty="0"/>
          </a:p>
        </p:txBody>
      </p:sp>
      <p:sp>
        <p:nvSpPr>
          <p:cNvPr id="4" name="Navy Footer Strip" descr="Footer navy">
            <a:extLst>
              <a:ext uri="{FF2B5EF4-FFF2-40B4-BE49-F238E27FC236}">
                <a16:creationId xmlns:a16="http://schemas.microsoft.com/office/drawing/2014/main" id="{ED489A3D-9E62-2615-3F21-9C03BF33A6B6}"/>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F8AFA427-4E28-3DEA-C351-CAF180AB7AD5}"/>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FD2C5483-3FC1-A43A-3113-E512A9D2FC51}"/>
              </a:ext>
            </a:extLst>
          </p:cNvPr>
          <p:cNvPicPr>
            <a:picLocks noChangeAspect="1"/>
          </p:cNvPicPr>
          <p:nvPr/>
        </p:nvPicPr>
        <p:blipFill>
          <a:blip r:embed="rId3"/>
          <a:srcRect/>
          <a:stretch/>
        </p:blipFill>
        <p:spPr>
          <a:xfrm>
            <a:off x="11084876" y="5363376"/>
            <a:ext cx="548323" cy="1494624"/>
          </a:xfrm>
          <a:prstGeom prst="rect">
            <a:avLst/>
          </a:prstGeom>
        </p:spPr>
      </p:pic>
      <p:pic>
        <p:nvPicPr>
          <p:cNvPr id="7" name="Picture 2">
            <a:extLst>
              <a:ext uri="{FF2B5EF4-FFF2-40B4-BE49-F238E27FC236}">
                <a16:creationId xmlns:a16="http://schemas.microsoft.com/office/drawing/2014/main" id="{156EA686-DE6B-FCA2-321F-A57DFF24DA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0619" y="2464601"/>
            <a:ext cx="82772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084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B9717-9834-7BC5-243B-8548C6222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27223-717C-3E4A-1D52-2B546F8BF3B3}"/>
              </a:ext>
            </a:extLst>
          </p:cNvPr>
          <p:cNvSpPr>
            <a:spLocks noGrp="1"/>
          </p:cNvSpPr>
          <p:nvPr>
            <p:ph type="title"/>
          </p:nvPr>
        </p:nvSpPr>
        <p:spPr>
          <a:xfrm>
            <a:off x="843437" y="-65216"/>
            <a:ext cx="10515600" cy="1325563"/>
          </a:xfrm>
        </p:spPr>
        <p:txBody>
          <a:bodyPr/>
          <a:lstStyle/>
          <a:p>
            <a:pPr algn="ctr"/>
            <a:r>
              <a:rPr lang="en-US" sz="4400" dirty="0">
                <a:latin typeface="Century Gothic"/>
                <a:cs typeface="Century Gothic"/>
              </a:rPr>
              <a:t>Business strategies and models </a:t>
            </a:r>
            <a:endParaRPr lang="en-GB" dirty="0"/>
          </a:p>
        </p:txBody>
      </p:sp>
      <p:sp>
        <p:nvSpPr>
          <p:cNvPr id="4" name="Navy Footer Strip" descr="Footer navy">
            <a:extLst>
              <a:ext uri="{FF2B5EF4-FFF2-40B4-BE49-F238E27FC236}">
                <a16:creationId xmlns:a16="http://schemas.microsoft.com/office/drawing/2014/main" id="{EC3CBF5F-B2E0-C2C6-DB9E-E01C0445DE30}"/>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28722977-A15C-8F6A-08CC-7EFA4181A4A9}"/>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365AF572-03C9-1EF3-9E25-A43588F6782D}"/>
              </a:ext>
            </a:extLst>
          </p:cNvPr>
          <p:cNvPicPr>
            <a:picLocks noChangeAspect="1"/>
          </p:cNvPicPr>
          <p:nvPr/>
        </p:nvPicPr>
        <p:blipFill>
          <a:blip r:embed="rId3"/>
          <a:srcRect/>
          <a:stretch/>
        </p:blipFill>
        <p:spPr>
          <a:xfrm>
            <a:off x="11084876" y="5363376"/>
            <a:ext cx="548323" cy="1494624"/>
          </a:xfrm>
          <a:prstGeom prst="rect">
            <a:avLst/>
          </a:prstGeom>
        </p:spPr>
      </p:pic>
      <p:pic>
        <p:nvPicPr>
          <p:cNvPr id="7" name="Picture 1">
            <a:extLst>
              <a:ext uri="{FF2B5EF4-FFF2-40B4-BE49-F238E27FC236}">
                <a16:creationId xmlns:a16="http://schemas.microsoft.com/office/drawing/2014/main" id="{11CBC20E-D4EF-1C49-EA4E-95310FF5170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3649" y="1107671"/>
            <a:ext cx="6549189" cy="474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684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206B-072F-6ACE-125E-4D6509C29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B0E4E-2AC5-3EA9-934C-428C0097BE10}"/>
              </a:ext>
            </a:extLst>
          </p:cNvPr>
          <p:cNvSpPr>
            <a:spLocks noGrp="1"/>
          </p:cNvSpPr>
          <p:nvPr>
            <p:ph type="title"/>
          </p:nvPr>
        </p:nvSpPr>
        <p:spPr/>
        <p:txBody>
          <a:bodyPr/>
          <a:lstStyle/>
          <a:p>
            <a:pPr algn="ctr"/>
            <a:r>
              <a:rPr lang="en-GB" altLang="en-US" sz="4400" dirty="0"/>
              <a:t>Generic competitive strategies </a:t>
            </a:r>
            <a:endParaRPr lang="en-GB" dirty="0"/>
          </a:p>
        </p:txBody>
      </p:sp>
      <p:sp>
        <p:nvSpPr>
          <p:cNvPr id="3" name="Content Placeholder 2">
            <a:extLst>
              <a:ext uri="{FF2B5EF4-FFF2-40B4-BE49-F238E27FC236}">
                <a16:creationId xmlns:a16="http://schemas.microsoft.com/office/drawing/2014/main" id="{A3B02D2C-18FC-18F3-D3CF-3C4B9FBC0B8A}"/>
              </a:ext>
            </a:extLst>
          </p:cNvPr>
          <p:cNvSpPr>
            <a:spLocks noGrp="1"/>
          </p:cNvSpPr>
          <p:nvPr>
            <p:ph idx="1"/>
          </p:nvPr>
        </p:nvSpPr>
        <p:spPr/>
        <p:txBody>
          <a:bodyPr/>
          <a:lstStyle/>
          <a:p>
            <a:r>
              <a:rPr lang="en-US" dirty="0"/>
              <a:t>Michael Porter introduced </a:t>
            </a:r>
            <a:r>
              <a:rPr lang="en-US" b="1" dirty="0"/>
              <a:t>generic strategies</a:t>
            </a:r>
            <a:r>
              <a:rPr lang="en-US" dirty="0"/>
              <a:t> as fundamental approaches businesses can use to gain a </a:t>
            </a:r>
            <a:r>
              <a:rPr lang="en-US" b="1" dirty="0"/>
              <a:t>competitive advantage</a:t>
            </a:r>
            <a:r>
              <a:rPr lang="en-US" dirty="0"/>
              <a:t>. These strategies apply across industries and business types, helping companies differentiate themselves and succeed in their market.</a:t>
            </a:r>
          </a:p>
          <a:p>
            <a:endParaRPr lang="en-GB" dirty="0"/>
          </a:p>
        </p:txBody>
      </p:sp>
      <p:sp>
        <p:nvSpPr>
          <p:cNvPr id="4" name="Navy Footer Strip" descr="Footer navy">
            <a:extLst>
              <a:ext uri="{FF2B5EF4-FFF2-40B4-BE49-F238E27FC236}">
                <a16:creationId xmlns:a16="http://schemas.microsoft.com/office/drawing/2014/main" id="{25E35878-7362-DFF0-A939-FCE6A24FB615}"/>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FA7A8DE0-B116-EEF9-5A15-3B32E89ED509}"/>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4313BB60-00B5-51CC-3473-11ADEF3D6D8F}"/>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854400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EB184-0C33-3892-DDC5-F40733DF1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169AFB-29F8-9692-9F57-07049DEB304E}"/>
              </a:ext>
            </a:extLst>
          </p:cNvPr>
          <p:cNvSpPr>
            <a:spLocks noGrp="1"/>
          </p:cNvSpPr>
          <p:nvPr>
            <p:ph type="title"/>
          </p:nvPr>
        </p:nvSpPr>
        <p:spPr/>
        <p:txBody>
          <a:bodyPr/>
          <a:lstStyle/>
          <a:p>
            <a:pPr algn="ctr"/>
            <a:r>
              <a:rPr lang="en-GB" altLang="en-US" b="1" i="1" dirty="0"/>
              <a:t>Cost-leadership strategy</a:t>
            </a:r>
            <a:endParaRPr lang="en-GB" dirty="0"/>
          </a:p>
        </p:txBody>
      </p:sp>
      <p:sp>
        <p:nvSpPr>
          <p:cNvPr id="3" name="Content Placeholder 2">
            <a:extLst>
              <a:ext uri="{FF2B5EF4-FFF2-40B4-BE49-F238E27FC236}">
                <a16:creationId xmlns:a16="http://schemas.microsoft.com/office/drawing/2014/main" id="{7085D943-D380-B104-6B88-43C2E31D79B1}"/>
              </a:ext>
            </a:extLst>
          </p:cNvPr>
          <p:cNvSpPr>
            <a:spLocks noGrp="1"/>
          </p:cNvSpPr>
          <p:nvPr>
            <p:ph idx="1"/>
          </p:nvPr>
        </p:nvSpPr>
        <p:spPr/>
        <p:txBody>
          <a:bodyPr/>
          <a:lstStyle/>
          <a:p>
            <a:pPr>
              <a:tabLst>
                <a:tab pos="292100" algn="l"/>
              </a:tabLst>
            </a:pPr>
            <a:r>
              <a:rPr lang="en-GB" altLang="en-US" b="1" i="1" dirty="0"/>
              <a:t>Cost-leadership strategy </a:t>
            </a:r>
            <a:r>
              <a:rPr lang="en-GB" altLang="en-US" dirty="0"/>
              <a:t>involves becoming the lowest-cost organisation in a domain of activity.</a:t>
            </a:r>
          </a:p>
          <a:p>
            <a:pPr marL="9525" indent="-9525">
              <a:buNone/>
              <a:tabLst>
                <a:tab pos="292100" algn="l"/>
              </a:tabLst>
            </a:pPr>
            <a:endParaRPr lang="en-GB" altLang="en-US" dirty="0"/>
          </a:p>
          <a:p>
            <a:pPr>
              <a:tabLst>
                <a:tab pos="292100" algn="l"/>
              </a:tabLst>
            </a:pPr>
            <a:r>
              <a:rPr lang="en-GB" altLang="en-US" dirty="0"/>
              <a:t>	Four key cost drivers that can help deliver cost leadership:</a:t>
            </a:r>
            <a:endParaRPr lang="en-GB" altLang="en-US" b="1" i="1" dirty="0"/>
          </a:p>
          <a:p>
            <a:pPr marL="466725" lvl="1" indent="-9525">
              <a:tabLst>
                <a:tab pos="292100" algn="l"/>
              </a:tabLst>
            </a:pPr>
            <a:r>
              <a:rPr lang="en-GB" altLang="en-US" b="1" i="1" dirty="0"/>
              <a:t>	Economies of scale.</a:t>
            </a:r>
          </a:p>
          <a:p>
            <a:pPr marL="466725" lvl="1" indent="-9525">
              <a:tabLst>
                <a:tab pos="292100" algn="l"/>
              </a:tabLst>
            </a:pPr>
            <a:r>
              <a:rPr lang="en-GB" altLang="en-US" b="1" i="1" dirty="0"/>
              <a:t>      Experience.</a:t>
            </a:r>
          </a:p>
          <a:p>
            <a:pPr marL="466725" lvl="1" indent="-9525">
              <a:tabLst>
                <a:tab pos="292100" algn="l"/>
              </a:tabLst>
            </a:pPr>
            <a:r>
              <a:rPr lang="en-GB" altLang="en-US" b="1" i="1" dirty="0"/>
              <a:t>     Lower input costs.</a:t>
            </a:r>
          </a:p>
          <a:p>
            <a:pPr marL="466725" lvl="1" indent="-9525">
              <a:tabLst>
                <a:tab pos="292100" algn="l"/>
              </a:tabLst>
            </a:pPr>
            <a:r>
              <a:rPr lang="en-GB" altLang="en-US" b="1" i="1" dirty="0"/>
              <a:t>	Product/process design.</a:t>
            </a:r>
          </a:p>
          <a:p>
            <a:endParaRPr lang="en-GB" dirty="0"/>
          </a:p>
        </p:txBody>
      </p:sp>
      <p:sp>
        <p:nvSpPr>
          <p:cNvPr id="4" name="Navy Footer Strip" descr="Footer navy">
            <a:extLst>
              <a:ext uri="{FF2B5EF4-FFF2-40B4-BE49-F238E27FC236}">
                <a16:creationId xmlns:a16="http://schemas.microsoft.com/office/drawing/2014/main" id="{DCB60853-08AC-E9D0-0D08-AA0ECD3ED5AA}"/>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718416E8-9337-73F4-140E-7D66C8DEED04}"/>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8105AD8F-42F2-9A7D-8FC0-FE416E62B204}"/>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80837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01AEC-A99B-5B22-C2AE-CB3D250EB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D5213-E434-4F3F-CA26-CD01CE2A98B3}"/>
              </a:ext>
            </a:extLst>
          </p:cNvPr>
          <p:cNvSpPr>
            <a:spLocks noGrp="1"/>
          </p:cNvSpPr>
          <p:nvPr>
            <p:ph type="title"/>
          </p:nvPr>
        </p:nvSpPr>
        <p:spPr>
          <a:xfrm>
            <a:off x="260101" y="0"/>
            <a:ext cx="11174722" cy="1325563"/>
          </a:xfrm>
        </p:spPr>
        <p:txBody>
          <a:bodyPr/>
          <a:lstStyle/>
          <a:p>
            <a:pPr algn="ctr"/>
            <a:r>
              <a:rPr lang="en-GB" altLang="en-US" dirty="0"/>
              <a:t>Costs, prices and profits for </a:t>
            </a:r>
            <a:br>
              <a:rPr lang="en-GB" altLang="en-US" dirty="0"/>
            </a:br>
            <a:r>
              <a:rPr lang="en-GB" altLang="en-US" dirty="0"/>
              <a:t>generic strategies</a:t>
            </a:r>
            <a:endParaRPr lang="en-GB" dirty="0"/>
          </a:p>
        </p:txBody>
      </p:sp>
      <p:sp>
        <p:nvSpPr>
          <p:cNvPr id="3" name="Content Placeholder 2">
            <a:extLst>
              <a:ext uri="{FF2B5EF4-FFF2-40B4-BE49-F238E27FC236}">
                <a16:creationId xmlns:a16="http://schemas.microsoft.com/office/drawing/2014/main" id="{D5346323-3E3B-B4CA-5FC0-D234B5563516}"/>
              </a:ext>
            </a:extLst>
          </p:cNvPr>
          <p:cNvSpPr>
            <a:spLocks noGrp="1"/>
          </p:cNvSpPr>
          <p:nvPr>
            <p:ph idx="1"/>
          </p:nvPr>
        </p:nvSpPr>
        <p:spPr>
          <a:xfrm>
            <a:off x="6096000" y="1325563"/>
            <a:ext cx="5705354" cy="4748807"/>
          </a:xfrm>
        </p:spPr>
        <p:txBody>
          <a:bodyPr>
            <a:normAutofit fontScale="92500" lnSpcReduction="20000"/>
          </a:bodyPr>
          <a:lstStyle/>
          <a:p>
            <a:pPr marL="0" indent="0">
              <a:buNone/>
              <a:defRPr/>
            </a:pPr>
            <a:r>
              <a:rPr lang="en-GB" altLang="en-US" sz="2800" dirty="0"/>
              <a:t>Low cost should not be pursued in total disregard for quality. Businesses have two options here:</a:t>
            </a:r>
          </a:p>
          <a:p>
            <a:pPr marL="0" indent="0">
              <a:buNone/>
              <a:defRPr/>
            </a:pPr>
            <a:endParaRPr lang="en-GB" altLang="en-US" sz="2800" dirty="0"/>
          </a:p>
          <a:p>
            <a:pPr marL="301625" indent="-301625">
              <a:buFont typeface="Arial" charset="0"/>
              <a:buChar char="•"/>
              <a:defRPr/>
            </a:pPr>
            <a:r>
              <a:rPr lang="en-GB" altLang="en-US" sz="2800" b="1" i="1" dirty="0"/>
              <a:t>Parity</a:t>
            </a:r>
            <a:r>
              <a:rPr lang="en-GB" altLang="en-US" sz="2800" dirty="0"/>
              <a:t> – equivalent quality in terms of product or service features. The cost leader can then charge to the same price as rivals and make higher profits.</a:t>
            </a:r>
          </a:p>
          <a:p>
            <a:pPr marL="0" indent="0">
              <a:buNone/>
              <a:defRPr/>
            </a:pPr>
            <a:endParaRPr lang="en-GB" altLang="en-US" sz="2800" dirty="0"/>
          </a:p>
          <a:p>
            <a:pPr marL="301625" indent="-301625">
              <a:buFont typeface="Arial" charset="0"/>
              <a:buChar char="•"/>
              <a:defRPr/>
            </a:pPr>
            <a:r>
              <a:rPr lang="en-GB" altLang="en-US" sz="2800" b="1" i="1" dirty="0"/>
              <a:t>Proximity</a:t>
            </a:r>
            <a:r>
              <a:rPr lang="en-GB" altLang="en-US" sz="2800" dirty="0"/>
              <a:t> – only slightly lower quality allows the cost leader to offer a slightly lower price and still make higher profits.</a:t>
            </a:r>
          </a:p>
          <a:p>
            <a:endParaRPr lang="en-GB" dirty="0"/>
          </a:p>
        </p:txBody>
      </p:sp>
      <p:sp>
        <p:nvSpPr>
          <p:cNvPr id="4" name="Navy Footer Strip" descr="Footer navy">
            <a:extLst>
              <a:ext uri="{FF2B5EF4-FFF2-40B4-BE49-F238E27FC236}">
                <a16:creationId xmlns:a16="http://schemas.microsoft.com/office/drawing/2014/main" id="{4C305694-5B5F-B1E9-34CD-7F448CBE4084}"/>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F342CDD4-5BE6-2E19-BFAE-9C7497A28760}"/>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F6A62B35-8387-D3BE-F145-AEEB5E730A21}"/>
              </a:ext>
            </a:extLst>
          </p:cNvPr>
          <p:cNvPicPr>
            <a:picLocks noChangeAspect="1"/>
          </p:cNvPicPr>
          <p:nvPr/>
        </p:nvPicPr>
        <p:blipFill>
          <a:blip r:embed="rId4"/>
          <a:srcRect/>
          <a:stretch/>
        </p:blipFill>
        <p:spPr>
          <a:xfrm>
            <a:off x="11084876" y="5363376"/>
            <a:ext cx="548323" cy="1494624"/>
          </a:xfrm>
          <a:prstGeom prst="rect">
            <a:avLst/>
          </a:prstGeom>
        </p:spPr>
      </p:pic>
      <p:pic>
        <p:nvPicPr>
          <p:cNvPr id="7" name="Picture 1">
            <a:extLst>
              <a:ext uri="{FF2B5EF4-FFF2-40B4-BE49-F238E27FC236}">
                <a16:creationId xmlns:a16="http://schemas.microsoft.com/office/drawing/2014/main" id="{ED59DB6E-478A-D7E1-EFF2-4737BD6F2A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205" y="1225273"/>
            <a:ext cx="4891685" cy="474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9468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E10C-3CA2-DBDB-9FDC-BF276F365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AF7F8A-670D-80D7-9C96-44A7B912E518}"/>
              </a:ext>
            </a:extLst>
          </p:cNvPr>
          <p:cNvSpPr>
            <a:spLocks noGrp="1"/>
          </p:cNvSpPr>
          <p:nvPr>
            <p:ph type="title"/>
          </p:nvPr>
        </p:nvSpPr>
        <p:spPr/>
        <p:txBody>
          <a:bodyPr/>
          <a:lstStyle/>
          <a:p>
            <a:pPr algn="ctr"/>
            <a:r>
              <a:rPr lang="en-GB" altLang="en-US" dirty="0"/>
              <a:t>Differentiation strategy</a:t>
            </a:r>
            <a:endParaRPr lang="en-GB" dirty="0"/>
          </a:p>
        </p:txBody>
      </p:sp>
      <p:sp>
        <p:nvSpPr>
          <p:cNvPr id="3" name="Content Placeholder 2">
            <a:extLst>
              <a:ext uri="{FF2B5EF4-FFF2-40B4-BE49-F238E27FC236}">
                <a16:creationId xmlns:a16="http://schemas.microsoft.com/office/drawing/2014/main" id="{EF5AAF85-FAFE-7EDE-B568-5938BC3AEDF9}"/>
              </a:ext>
            </a:extLst>
          </p:cNvPr>
          <p:cNvSpPr>
            <a:spLocks noGrp="1"/>
          </p:cNvSpPr>
          <p:nvPr>
            <p:ph idx="1"/>
          </p:nvPr>
        </p:nvSpPr>
        <p:spPr/>
        <p:txBody>
          <a:bodyPr>
            <a:normAutofit fontScale="92500" lnSpcReduction="10000"/>
          </a:bodyPr>
          <a:lstStyle/>
          <a:p>
            <a:pPr marL="0" indent="0">
              <a:buNone/>
              <a:tabLst>
                <a:tab pos="284163" algn="l"/>
              </a:tabLst>
              <a:defRPr/>
            </a:pPr>
            <a:r>
              <a:rPr lang="en-GB" altLang="en-US" b="1" i="1" dirty="0"/>
              <a:t>Differentiation</a:t>
            </a:r>
            <a:r>
              <a:rPr lang="en-GB" altLang="en-US" b="1" dirty="0"/>
              <a:t> </a:t>
            </a:r>
            <a:r>
              <a:rPr lang="en-GB" altLang="en-US" dirty="0"/>
              <a:t>involves uniqueness along some dimension that is sufficiently valued by customers to allow a price premium.</a:t>
            </a:r>
          </a:p>
          <a:p>
            <a:pPr marL="0" indent="0">
              <a:buNone/>
              <a:tabLst>
                <a:tab pos="284163" algn="l"/>
              </a:tabLst>
              <a:defRPr/>
            </a:pPr>
            <a:endParaRPr lang="en-GB" altLang="en-US" dirty="0"/>
          </a:p>
          <a:p>
            <a:pPr marL="292100" indent="-292100">
              <a:tabLst>
                <a:tab pos="284163" algn="l"/>
              </a:tabLst>
              <a:defRPr/>
            </a:pPr>
            <a:r>
              <a:rPr lang="en-GB" altLang="en-US" dirty="0"/>
              <a:t>Within each market businesses may differentiate along </a:t>
            </a:r>
            <a:r>
              <a:rPr lang="en-GB" altLang="en-US" b="1" i="1" dirty="0"/>
              <a:t>different dimensions.</a:t>
            </a:r>
          </a:p>
          <a:p>
            <a:pPr marL="0" indent="0">
              <a:buNone/>
              <a:tabLst>
                <a:tab pos="284163" algn="l"/>
              </a:tabLst>
              <a:defRPr/>
            </a:pPr>
            <a:endParaRPr lang="en-GB" altLang="en-US" b="1" i="1" dirty="0"/>
          </a:p>
          <a:p>
            <a:pPr marL="0" indent="0">
              <a:buNone/>
              <a:tabLst>
                <a:tab pos="284163" algn="l"/>
              </a:tabLst>
              <a:defRPr/>
            </a:pPr>
            <a:r>
              <a:rPr lang="en-GB" altLang="en-US" dirty="0"/>
              <a:t>Two key issues to consider:</a:t>
            </a:r>
          </a:p>
          <a:p>
            <a:pPr marL="0" indent="0">
              <a:tabLst>
                <a:tab pos="284163" algn="l"/>
              </a:tabLst>
              <a:defRPr/>
            </a:pPr>
            <a:r>
              <a:rPr lang="en-GB" altLang="en-US" dirty="0"/>
              <a:t>	The </a:t>
            </a:r>
            <a:r>
              <a:rPr lang="en-GB" altLang="en-US" b="1" i="1" dirty="0"/>
              <a:t>strategic customer </a:t>
            </a:r>
            <a:r>
              <a:rPr lang="en-GB" altLang="en-US" dirty="0"/>
              <a:t>on whose needs the differentiation is based.</a:t>
            </a:r>
          </a:p>
          <a:p>
            <a:pPr marL="0" indent="0">
              <a:tabLst>
                <a:tab pos="284163" algn="l"/>
              </a:tabLst>
              <a:defRPr/>
            </a:pPr>
            <a:r>
              <a:rPr lang="en-GB" altLang="en-US" i="1" dirty="0"/>
              <a:t>	</a:t>
            </a:r>
            <a:r>
              <a:rPr lang="en-GB" altLang="en-US" b="1" i="1" dirty="0"/>
              <a:t>Key competitors </a:t>
            </a:r>
            <a:r>
              <a:rPr lang="en-GB" altLang="en-US" dirty="0"/>
              <a:t>– who are the rivals and </a:t>
            </a:r>
          </a:p>
          <a:p>
            <a:pPr marL="0" indent="0">
              <a:spcBef>
                <a:spcPct val="0"/>
              </a:spcBef>
              <a:buNone/>
              <a:tabLst>
                <a:tab pos="284163" algn="l"/>
              </a:tabLst>
              <a:defRPr/>
            </a:pPr>
            <a:r>
              <a:rPr lang="en-GB" altLang="en-US" dirty="0"/>
              <a:t>	who may </a:t>
            </a:r>
            <a:r>
              <a:rPr lang="en-GB" altLang="en-US" i="1" dirty="0"/>
              <a:t>become </a:t>
            </a:r>
            <a:r>
              <a:rPr lang="en-GB" altLang="en-US" dirty="0"/>
              <a:t>a rival.</a:t>
            </a:r>
          </a:p>
          <a:p>
            <a:endParaRPr lang="en-GB" dirty="0"/>
          </a:p>
        </p:txBody>
      </p:sp>
      <p:sp>
        <p:nvSpPr>
          <p:cNvPr id="4" name="Navy Footer Strip" descr="Footer navy">
            <a:extLst>
              <a:ext uri="{FF2B5EF4-FFF2-40B4-BE49-F238E27FC236}">
                <a16:creationId xmlns:a16="http://schemas.microsoft.com/office/drawing/2014/main" id="{F5C0D6BB-EF2B-A5FF-1FEE-85C2C7C57E17}"/>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22376B1B-4765-2330-BFFF-3B91753B09B1}"/>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CE0BB4A9-70CE-FFD5-128A-8EBDCD20FAA7}"/>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3898204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4A2E4-6694-471D-F972-257535EBB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6F9DF-55FD-9E37-A497-5FC59078216E}"/>
              </a:ext>
            </a:extLst>
          </p:cNvPr>
          <p:cNvSpPr>
            <a:spLocks noGrp="1"/>
          </p:cNvSpPr>
          <p:nvPr>
            <p:ph type="title"/>
          </p:nvPr>
        </p:nvSpPr>
        <p:spPr/>
        <p:txBody>
          <a:bodyPr/>
          <a:lstStyle/>
          <a:p>
            <a:pPr algn="ctr"/>
            <a:r>
              <a:rPr lang="en-GB" altLang="en-US" dirty="0"/>
              <a:t>Focus strategy</a:t>
            </a:r>
            <a:endParaRPr lang="en-GB" dirty="0"/>
          </a:p>
        </p:txBody>
      </p:sp>
      <p:sp>
        <p:nvSpPr>
          <p:cNvPr id="4" name="Navy Footer Strip" descr="Footer navy">
            <a:extLst>
              <a:ext uri="{FF2B5EF4-FFF2-40B4-BE49-F238E27FC236}">
                <a16:creationId xmlns:a16="http://schemas.microsoft.com/office/drawing/2014/main" id="{FEFC20E8-A8F3-0EB8-03A6-AAF71BC52C87}"/>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A6B602B8-BED7-4D93-3B9C-7DAC4482006E}"/>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0578DD77-303A-B5F2-598D-4FBCAEAA5F68}"/>
              </a:ext>
            </a:extLst>
          </p:cNvPr>
          <p:cNvPicPr>
            <a:picLocks noChangeAspect="1"/>
          </p:cNvPicPr>
          <p:nvPr/>
        </p:nvPicPr>
        <p:blipFill>
          <a:blip r:embed="rId4"/>
          <a:srcRect/>
          <a:stretch/>
        </p:blipFill>
        <p:spPr>
          <a:xfrm>
            <a:off x="11084876" y="5363376"/>
            <a:ext cx="548323" cy="1494624"/>
          </a:xfrm>
          <a:prstGeom prst="rect">
            <a:avLst/>
          </a:prstGeom>
        </p:spPr>
      </p:pic>
      <p:pic>
        <p:nvPicPr>
          <p:cNvPr id="8" name="Picture 7">
            <a:extLst>
              <a:ext uri="{FF2B5EF4-FFF2-40B4-BE49-F238E27FC236}">
                <a16:creationId xmlns:a16="http://schemas.microsoft.com/office/drawing/2014/main" id="{4C74AAB0-A2F1-4940-0BEE-6BD375EEDBE4}"/>
              </a:ext>
            </a:extLst>
          </p:cNvPr>
          <p:cNvPicPr>
            <a:picLocks noChangeAspect="1"/>
          </p:cNvPicPr>
          <p:nvPr/>
        </p:nvPicPr>
        <p:blipFill>
          <a:blip r:embed="rId5"/>
          <a:stretch>
            <a:fillRect/>
          </a:stretch>
        </p:blipFill>
        <p:spPr>
          <a:xfrm>
            <a:off x="1620200" y="1454222"/>
            <a:ext cx="8905875" cy="4276725"/>
          </a:xfrm>
          <a:prstGeom prst="rect">
            <a:avLst/>
          </a:prstGeom>
        </p:spPr>
      </p:pic>
    </p:spTree>
    <p:extLst>
      <p:ext uri="{BB962C8B-B14F-4D97-AF65-F5344CB8AC3E}">
        <p14:creationId xmlns:p14="http://schemas.microsoft.com/office/powerpoint/2010/main" val="4088553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C14E3-3191-10EB-7245-1002B5DDF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6421E-A3CC-2E92-F9C4-7AC80DBF9E84}"/>
              </a:ext>
            </a:extLst>
          </p:cNvPr>
          <p:cNvSpPr>
            <a:spLocks noGrp="1"/>
          </p:cNvSpPr>
          <p:nvPr>
            <p:ph type="title"/>
          </p:nvPr>
        </p:nvSpPr>
        <p:spPr>
          <a:xfrm>
            <a:off x="838200" y="18255"/>
            <a:ext cx="10515600" cy="1325563"/>
          </a:xfrm>
        </p:spPr>
        <p:txBody>
          <a:bodyPr/>
          <a:lstStyle/>
          <a:p>
            <a:pPr algn="ctr"/>
            <a:r>
              <a:rPr lang="en-US" dirty="0"/>
              <a:t>Hybrid strategy</a:t>
            </a:r>
            <a:endParaRPr lang="en-GB" dirty="0"/>
          </a:p>
        </p:txBody>
      </p:sp>
      <p:sp>
        <p:nvSpPr>
          <p:cNvPr id="3" name="Content Placeholder 2">
            <a:extLst>
              <a:ext uri="{FF2B5EF4-FFF2-40B4-BE49-F238E27FC236}">
                <a16:creationId xmlns:a16="http://schemas.microsoft.com/office/drawing/2014/main" id="{11D0C283-2A04-3BA0-35C9-32DE4A2186E8}"/>
              </a:ext>
            </a:extLst>
          </p:cNvPr>
          <p:cNvSpPr>
            <a:spLocks noGrp="1"/>
          </p:cNvSpPr>
          <p:nvPr>
            <p:ph idx="1"/>
          </p:nvPr>
        </p:nvSpPr>
        <p:spPr>
          <a:xfrm>
            <a:off x="838200" y="1177928"/>
            <a:ext cx="10515600" cy="4351338"/>
          </a:xfrm>
        </p:spPr>
        <p:txBody>
          <a:bodyPr/>
          <a:lstStyle/>
          <a:p>
            <a:r>
              <a:rPr lang="en-US" b="1" dirty="0"/>
              <a:t>Apple</a:t>
            </a:r>
            <a:r>
              <a:rPr lang="en-US" dirty="0"/>
              <a:t>:</a:t>
            </a:r>
          </a:p>
          <a:p>
            <a:pPr>
              <a:buFont typeface="Arial" panose="020B0604020202020204" pitchFamily="34" charset="0"/>
              <a:buChar char="•"/>
            </a:pPr>
            <a:r>
              <a:rPr lang="en-US" b="1" dirty="0"/>
              <a:t>Cost leadership</a:t>
            </a:r>
            <a:r>
              <a:rPr lang="en-US" dirty="0"/>
              <a:t>: Apple benefits from economies of scale in its production and has efficient supply chain management, which helps it reduce costs.</a:t>
            </a:r>
          </a:p>
          <a:p>
            <a:pPr>
              <a:buFont typeface="Arial" panose="020B0604020202020204" pitchFamily="34" charset="0"/>
              <a:buChar char="•"/>
            </a:pPr>
            <a:r>
              <a:rPr lang="en-US" b="1" dirty="0"/>
              <a:t>Differentiation</a:t>
            </a:r>
            <a:r>
              <a:rPr lang="en-US" dirty="0"/>
              <a:t>: Apple also differentiates through its premium design, software ecosystem, brand loyalty, and high-end features.</a:t>
            </a:r>
          </a:p>
          <a:p>
            <a:pPr>
              <a:buFont typeface="Arial" panose="020B0604020202020204" pitchFamily="34" charset="0"/>
              <a:buChar char="•"/>
            </a:pPr>
            <a:r>
              <a:rPr lang="en-US" b="1" dirty="0"/>
              <a:t>Hybrid in Action</a:t>
            </a:r>
            <a:r>
              <a:rPr lang="en-US" dirty="0"/>
              <a:t>: While Apple’s iPhones, iPads, and other products are often at a premium price point, they also achieve cost efficiencies, such as economies of scale, that help make their products relatively competitive in terms of production cost.</a:t>
            </a:r>
          </a:p>
          <a:p>
            <a:endParaRPr lang="en-GB" dirty="0"/>
          </a:p>
        </p:txBody>
      </p:sp>
      <p:sp>
        <p:nvSpPr>
          <p:cNvPr id="4" name="Navy Footer Strip" descr="Footer navy">
            <a:extLst>
              <a:ext uri="{FF2B5EF4-FFF2-40B4-BE49-F238E27FC236}">
                <a16:creationId xmlns:a16="http://schemas.microsoft.com/office/drawing/2014/main" id="{244F00E3-72AF-6C5F-FC3F-CC3FEFA4062E}"/>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2C908E11-C147-6F7A-3474-F944BFCBE9FA}"/>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4963FB70-088E-D911-674C-C73294463BAA}"/>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3229874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D44F3-8A20-1891-FA7E-CF3A828A1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46087C-9480-67CF-C360-7778E1E00950}"/>
              </a:ext>
            </a:extLst>
          </p:cNvPr>
          <p:cNvSpPr>
            <a:spLocks noGrp="1"/>
          </p:cNvSpPr>
          <p:nvPr>
            <p:ph type="title"/>
          </p:nvPr>
        </p:nvSpPr>
        <p:spPr/>
        <p:txBody>
          <a:bodyPr/>
          <a:lstStyle/>
          <a:p>
            <a:pPr algn="ctr"/>
            <a:r>
              <a:rPr lang="en-US" dirty="0"/>
              <a:t>The Interactive Nature of Business Strategy and Competitive Behavior</a:t>
            </a:r>
            <a:endParaRPr lang="en-GB" dirty="0"/>
          </a:p>
        </p:txBody>
      </p:sp>
      <p:sp>
        <p:nvSpPr>
          <p:cNvPr id="4" name="Navy Footer Strip" descr="Footer navy">
            <a:extLst>
              <a:ext uri="{FF2B5EF4-FFF2-40B4-BE49-F238E27FC236}">
                <a16:creationId xmlns:a16="http://schemas.microsoft.com/office/drawing/2014/main" id="{036C59FF-21BB-5769-7A10-557562E80851}"/>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1C91F630-37CA-DCFC-1D5B-BA169D81A1AD}"/>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03EE39A2-FE26-A884-FA8C-F744FEFCE2BA}"/>
              </a:ext>
            </a:extLst>
          </p:cNvPr>
          <p:cNvPicPr>
            <a:picLocks noChangeAspect="1"/>
          </p:cNvPicPr>
          <p:nvPr/>
        </p:nvPicPr>
        <p:blipFill>
          <a:blip r:embed="rId4"/>
          <a:srcRect/>
          <a:stretch/>
        </p:blipFill>
        <p:spPr>
          <a:xfrm>
            <a:off x="11084876" y="5363376"/>
            <a:ext cx="548323" cy="1494624"/>
          </a:xfrm>
          <a:prstGeom prst="rect">
            <a:avLst/>
          </a:prstGeom>
        </p:spPr>
      </p:pic>
      <p:sp>
        <p:nvSpPr>
          <p:cNvPr id="9" name="Content Placeholder 8">
            <a:extLst>
              <a:ext uri="{FF2B5EF4-FFF2-40B4-BE49-F238E27FC236}">
                <a16:creationId xmlns:a16="http://schemas.microsoft.com/office/drawing/2014/main" id="{C4396604-8E26-0152-CECE-C4BF8DB3E608}"/>
              </a:ext>
            </a:extLst>
          </p:cNvPr>
          <p:cNvSpPr>
            <a:spLocks noGrp="1"/>
          </p:cNvSpPr>
          <p:nvPr>
            <p:ph idx="1"/>
          </p:nvPr>
        </p:nvSpPr>
        <p:spPr/>
        <p:txBody>
          <a:bodyPr/>
          <a:lstStyle/>
          <a:p>
            <a:r>
              <a:rPr lang="en-GB" altLang="en-US" sz="2800" dirty="0">
                <a:solidFill>
                  <a:schemeClr val="tx1">
                    <a:alpha val="80000"/>
                  </a:schemeClr>
                </a:solidFill>
              </a:rPr>
              <a:t>Business strategy choices depend on what competitors do: they are </a:t>
            </a:r>
            <a:r>
              <a:rPr lang="en-GB" altLang="en-US" sz="2800" b="1" i="1" dirty="0">
                <a:solidFill>
                  <a:schemeClr val="tx1">
                    <a:alpha val="80000"/>
                  </a:schemeClr>
                </a:solidFill>
              </a:rPr>
              <a:t>interactive</a:t>
            </a:r>
            <a:r>
              <a:rPr lang="en-GB" altLang="en-US" sz="2800" dirty="0">
                <a:solidFill>
                  <a:schemeClr val="tx1">
                    <a:alpha val="80000"/>
                  </a:schemeClr>
                </a:solidFill>
              </a:rPr>
              <a:t>.</a:t>
            </a:r>
          </a:p>
          <a:p>
            <a:pPr marL="0" indent="0">
              <a:buNone/>
            </a:pPr>
            <a:endParaRPr lang="en-GB" altLang="en-US" sz="2800" dirty="0">
              <a:solidFill>
                <a:schemeClr val="tx1">
                  <a:alpha val="80000"/>
                </a:schemeClr>
              </a:solidFill>
            </a:endParaRPr>
          </a:p>
          <a:p>
            <a:r>
              <a:rPr lang="en-US" sz="2800" dirty="0"/>
              <a:t>Like a game of chess, you respond to rivals based on what they are doing.  </a:t>
            </a:r>
          </a:p>
          <a:p>
            <a:endParaRPr lang="en-GB" dirty="0"/>
          </a:p>
        </p:txBody>
      </p:sp>
    </p:spTree>
    <p:extLst>
      <p:ext uri="{BB962C8B-B14F-4D97-AF65-F5344CB8AC3E}">
        <p14:creationId xmlns:p14="http://schemas.microsoft.com/office/powerpoint/2010/main" val="12344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54B5D-82EC-F6C5-71C1-7D1B605DB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558A3-CBF7-3D4C-60C1-3DA00F82EF1E}"/>
              </a:ext>
            </a:extLst>
          </p:cNvPr>
          <p:cNvSpPr>
            <a:spLocks noGrp="1"/>
          </p:cNvSpPr>
          <p:nvPr>
            <p:ph type="title"/>
          </p:nvPr>
        </p:nvSpPr>
        <p:spPr>
          <a:xfrm>
            <a:off x="838200" y="18255"/>
            <a:ext cx="10515600" cy="1325563"/>
          </a:xfrm>
        </p:spPr>
        <p:txBody>
          <a:bodyPr/>
          <a:lstStyle/>
          <a:p>
            <a:pPr algn="ctr"/>
            <a:r>
              <a:rPr lang="en-US" dirty="0"/>
              <a:t>Cooperative Strategy and Game Theory in Business</a:t>
            </a:r>
            <a:endParaRPr lang="en-GB" dirty="0"/>
          </a:p>
        </p:txBody>
      </p:sp>
      <p:sp>
        <p:nvSpPr>
          <p:cNvPr id="3" name="Content Placeholder 2">
            <a:extLst>
              <a:ext uri="{FF2B5EF4-FFF2-40B4-BE49-F238E27FC236}">
                <a16:creationId xmlns:a16="http://schemas.microsoft.com/office/drawing/2014/main" id="{718E391E-341B-EF4C-6FFC-409A8A75D1B9}"/>
              </a:ext>
            </a:extLst>
          </p:cNvPr>
          <p:cNvSpPr>
            <a:spLocks noGrp="1"/>
          </p:cNvSpPr>
          <p:nvPr>
            <p:ph idx="1"/>
          </p:nvPr>
        </p:nvSpPr>
        <p:spPr>
          <a:xfrm>
            <a:off x="838199" y="1343818"/>
            <a:ext cx="10794999" cy="4490800"/>
          </a:xfrm>
        </p:spPr>
        <p:txBody>
          <a:bodyPr/>
          <a:lstStyle/>
          <a:p>
            <a:r>
              <a:rPr lang="en-US" b="1" dirty="0"/>
              <a:t>Four Key Principles</a:t>
            </a:r>
            <a:r>
              <a:rPr lang="en-US" dirty="0"/>
              <a:t>:</a:t>
            </a:r>
          </a:p>
          <a:p>
            <a:pPr>
              <a:buFont typeface="Arial" panose="020B0604020202020204" pitchFamily="34" charset="0"/>
              <a:buChar char="•"/>
            </a:pPr>
            <a:r>
              <a:rPr lang="en-US" b="1" dirty="0"/>
              <a:t>Repetition</a:t>
            </a:r>
            <a:r>
              <a:rPr lang="en-US" dirty="0"/>
              <a:t>: Repeated interactions encourage long-term cooperation as companies value sustained relationships.</a:t>
            </a:r>
          </a:p>
          <a:p>
            <a:pPr>
              <a:buFont typeface="Arial" panose="020B0604020202020204" pitchFamily="34" charset="0"/>
              <a:buChar char="•"/>
            </a:pPr>
            <a:r>
              <a:rPr lang="en-US" b="1" dirty="0"/>
              <a:t>Signaling</a:t>
            </a:r>
            <a:r>
              <a:rPr lang="en-US" dirty="0"/>
              <a:t>: Clear communication of intentions helps build trust and encourage cooperation.</a:t>
            </a:r>
          </a:p>
          <a:p>
            <a:pPr>
              <a:buFont typeface="Arial" panose="020B0604020202020204" pitchFamily="34" charset="0"/>
              <a:buChar char="•"/>
            </a:pPr>
            <a:r>
              <a:rPr lang="en-US" b="1" dirty="0"/>
              <a:t>Deterrence</a:t>
            </a:r>
            <a:r>
              <a:rPr lang="en-US" dirty="0"/>
              <a:t>: Establishing consequences for non-cooperation discourages destructive competition.</a:t>
            </a:r>
          </a:p>
          <a:p>
            <a:pPr>
              <a:buFont typeface="Arial" panose="020B0604020202020204" pitchFamily="34" charset="0"/>
              <a:buChar char="•"/>
            </a:pPr>
            <a:r>
              <a:rPr lang="en-US" b="1" dirty="0"/>
              <a:t>Commitment</a:t>
            </a:r>
            <a:r>
              <a:rPr lang="en-US" dirty="0"/>
              <a:t>: Companies need to make credible, long-term commitments to ensure cooperation is maintained.</a:t>
            </a:r>
          </a:p>
          <a:p>
            <a:endParaRPr lang="en-GB" dirty="0"/>
          </a:p>
        </p:txBody>
      </p:sp>
      <p:sp>
        <p:nvSpPr>
          <p:cNvPr id="4" name="Navy Footer Strip" descr="Footer navy">
            <a:extLst>
              <a:ext uri="{FF2B5EF4-FFF2-40B4-BE49-F238E27FC236}">
                <a16:creationId xmlns:a16="http://schemas.microsoft.com/office/drawing/2014/main" id="{A6817B06-E5BA-7836-1C04-1C6AAC9C9BB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22A7F59-1FAE-95D7-D0A1-B0E69B15011F}"/>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FBA3C280-C237-D99B-4BE6-555D7D61B1F5}"/>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59472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8FB0-2AAC-029F-3885-0D89B28C1FA3}"/>
              </a:ext>
            </a:extLst>
          </p:cNvPr>
          <p:cNvSpPr>
            <a:spLocks noGrp="1"/>
          </p:cNvSpPr>
          <p:nvPr>
            <p:ph type="title"/>
          </p:nvPr>
        </p:nvSpPr>
        <p:spPr/>
        <p:txBody>
          <a:bodyPr/>
          <a:lstStyle/>
          <a:p>
            <a:r>
              <a:rPr lang="en-GB" sz="4400" b="1" dirty="0">
                <a:latin typeface="Century Gothic"/>
                <a:cs typeface="Century Gothic"/>
              </a:rPr>
              <a:t>By the end of today you will be able to…</a:t>
            </a:r>
            <a:endParaRPr lang="en-GB" dirty="0"/>
          </a:p>
        </p:txBody>
      </p:sp>
      <p:sp>
        <p:nvSpPr>
          <p:cNvPr id="3" name="Content Placeholder 2">
            <a:extLst>
              <a:ext uri="{FF2B5EF4-FFF2-40B4-BE49-F238E27FC236}">
                <a16:creationId xmlns:a16="http://schemas.microsoft.com/office/drawing/2014/main" id="{7583280D-9D51-93CE-A59F-335FF533BE4E}"/>
              </a:ext>
            </a:extLst>
          </p:cNvPr>
          <p:cNvSpPr>
            <a:spLocks noGrp="1"/>
          </p:cNvSpPr>
          <p:nvPr>
            <p:ph idx="1"/>
          </p:nvPr>
        </p:nvSpPr>
        <p:spPr/>
        <p:txBody>
          <a:bodyPr/>
          <a:lstStyle/>
          <a:p>
            <a:pPr marL="279400" indent="-328613" algn="l" eaLnBrk="1" hangingPunct="1">
              <a:lnSpc>
                <a:spcPts val="3200"/>
              </a:lnSpc>
              <a:buFont typeface="Arial" charset="0"/>
              <a:buChar char="•"/>
              <a:defRPr/>
            </a:pPr>
            <a:r>
              <a:rPr lang="en-GB" altLang="en-US" sz="2800" dirty="0"/>
              <a:t>Explain core competencies and how they align to business strategy. </a:t>
            </a:r>
          </a:p>
          <a:p>
            <a:pPr algn="l" eaLnBrk="1" hangingPunct="1">
              <a:lnSpc>
                <a:spcPts val="3200"/>
              </a:lnSpc>
              <a:defRPr/>
            </a:pPr>
            <a:endParaRPr lang="en-GB" altLang="en-US" sz="2800" dirty="0"/>
          </a:p>
          <a:p>
            <a:pPr marL="279400" indent="-328613" algn="l" eaLnBrk="1" hangingPunct="1">
              <a:lnSpc>
                <a:spcPts val="3200"/>
              </a:lnSpc>
              <a:buFont typeface="Arial" charset="0"/>
              <a:buChar char="•"/>
              <a:defRPr/>
            </a:pPr>
            <a:r>
              <a:rPr lang="en-GB" altLang="en-US" sz="2800" dirty="0"/>
              <a:t>Assess business strategy of generic strategies and interactive strategies. </a:t>
            </a:r>
          </a:p>
          <a:p>
            <a:pPr algn="l" eaLnBrk="1" hangingPunct="1">
              <a:lnSpc>
                <a:spcPts val="3200"/>
              </a:lnSpc>
              <a:defRPr/>
            </a:pPr>
            <a:endParaRPr lang="en-GB" altLang="en-US" sz="2800" dirty="0"/>
          </a:p>
          <a:p>
            <a:pPr marL="279400" indent="-328613" algn="l" eaLnBrk="1" hangingPunct="1">
              <a:lnSpc>
                <a:spcPts val="3200"/>
              </a:lnSpc>
              <a:buFont typeface="Arial" charset="0"/>
              <a:buChar char="•"/>
              <a:defRPr/>
            </a:pPr>
            <a:r>
              <a:rPr lang="en-US" altLang="en-US" sz="2800" dirty="0"/>
              <a:t>Identify and apply </a:t>
            </a:r>
            <a:r>
              <a:rPr lang="en-US" altLang="en-US" sz="2800" b="1" i="1" dirty="0"/>
              <a:t>business model </a:t>
            </a:r>
            <a:r>
              <a:rPr lang="en-US" altLang="en-US" sz="2800" dirty="0"/>
              <a:t>components and patterns </a:t>
            </a:r>
            <a:endParaRPr lang="en-US" altLang="en-US" sz="2800" b="1" i="1" dirty="0"/>
          </a:p>
          <a:p>
            <a:pPr marL="0" indent="0">
              <a:buNone/>
            </a:pPr>
            <a:endParaRPr lang="en-GB" dirty="0"/>
          </a:p>
        </p:txBody>
      </p:sp>
      <p:sp>
        <p:nvSpPr>
          <p:cNvPr id="4" name="Navy Footer Strip" descr="Footer navy">
            <a:extLst>
              <a:ext uri="{FF2B5EF4-FFF2-40B4-BE49-F238E27FC236}">
                <a16:creationId xmlns:a16="http://schemas.microsoft.com/office/drawing/2014/main" id="{EF7754E4-1724-2A6C-6C03-6CDF3D515657}"/>
              </a:ext>
            </a:extLst>
          </p:cNvPr>
          <p:cNvSpPr/>
          <p:nvPr/>
        </p:nvSpPr>
        <p:spPr>
          <a:xfrm>
            <a:off x="0" y="6014527"/>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0C14BE58-FC93-2DAE-FF05-9C350CFD502E}"/>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6F4B7A01-BD40-A989-A05D-3D678707FC7E}"/>
              </a:ext>
            </a:extLst>
          </p:cNvPr>
          <p:cNvPicPr>
            <a:picLocks noChangeAspect="1"/>
          </p:cNvPicPr>
          <p:nvPr/>
        </p:nvPicPr>
        <p:blipFill>
          <a:blip r:embed="rId3"/>
          <a:srcRect/>
          <a:stretch/>
        </p:blipFill>
        <p:spPr>
          <a:xfrm>
            <a:off x="11084876" y="5363376"/>
            <a:ext cx="548323" cy="1494624"/>
          </a:xfrm>
          <a:prstGeom prst="rect">
            <a:avLst/>
          </a:prstGeom>
        </p:spPr>
      </p:pic>
    </p:spTree>
    <p:extLst>
      <p:ext uri="{BB962C8B-B14F-4D97-AF65-F5344CB8AC3E}">
        <p14:creationId xmlns:p14="http://schemas.microsoft.com/office/powerpoint/2010/main" val="3582854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F43B8-33B1-3507-64ED-6F16289A5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B4BFF-FCB1-2636-A9E1-C51812800ED8}"/>
              </a:ext>
            </a:extLst>
          </p:cNvPr>
          <p:cNvSpPr>
            <a:spLocks noGrp="1"/>
          </p:cNvSpPr>
          <p:nvPr>
            <p:ph type="title"/>
          </p:nvPr>
        </p:nvSpPr>
        <p:spPr>
          <a:xfrm>
            <a:off x="7361498" y="365125"/>
            <a:ext cx="3992301" cy="4998251"/>
          </a:xfrm>
        </p:spPr>
        <p:txBody>
          <a:bodyPr>
            <a:normAutofit/>
          </a:bodyPr>
          <a:lstStyle/>
          <a:p>
            <a:r>
              <a:rPr lang="en-US" sz="7200" dirty="0"/>
              <a:t>Business Models</a:t>
            </a:r>
            <a:endParaRPr lang="en-GB" sz="7200" dirty="0"/>
          </a:p>
        </p:txBody>
      </p:sp>
      <p:sp>
        <p:nvSpPr>
          <p:cNvPr id="4" name="Navy Footer Strip" descr="Footer navy">
            <a:extLst>
              <a:ext uri="{FF2B5EF4-FFF2-40B4-BE49-F238E27FC236}">
                <a16:creationId xmlns:a16="http://schemas.microsoft.com/office/drawing/2014/main" id="{FAA0D35A-E5C1-CC8D-5A34-546450E673FA}"/>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886221ED-1B8C-0FAB-262D-226DA4E55EC9}"/>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0A59CCFC-F91D-0621-160B-1F00C9772554}"/>
              </a:ext>
            </a:extLst>
          </p:cNvPr>
          <p:cNvPicPr>
            <a:picLocks noChangeAspect="1"/>
          </p:cNvPicPr>
          <p:nvPr/>
        </p:nvPicPr>
        <p:blipFill>
          <a:blip r:embed="rId3"/>
          <a:srcRect/>
          <a:stretch/>
        </p:blipFill>
        <p:spPr>
          <a:xfrm>
            <a:off x="11084876" y="5363376"/>
            <a:ext cx="548323" cy="1494624"/>
          </a:xfrm>
          <a:prstGeom prst="rect">
            <a:avLst/>
          </a:prstGeom>
        </p:spPr>
      </p:pic>
      <p:pic>
        <p:nvPicPr>
          <p:cNvPr id="7" name="Picture 6" descr="Wooden puzzle">
            <a:extLst>
              <a:ext uri="{FF2B5EF4-FFF2-40B4-BE49-F238E27FC236}">
                <a16:creationId xmlns:a16="http://schemas.microsoft.com/office/drawing/2014/main" id="{A2C31115-F250-0B90-0B26-8D2C78D29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31" y="141455"/>
            <a:ext cx="6205945" cy="5832625"/>
          </a:xfrm>
          <a:prstGeom prst="rect">
            <a:avLst/>
          </a:prstGeom>
        </p:spPr>
      </p:pic>
    </p:spTree>
    <p:extLst>
      <p:ext uri="{BB962C8B-B14F-4D97-AF65-F5344CB8AC3E}">
        <p14:creationId xmlns:p14="http://schemas.microsoft.com/office/powerpoint/2010/main" val="4037633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DF294-8D66-8D3E-F8A1-475A45396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803D0-0356-4657-1167-4438C3F4EA78}"/>
              </a:ext>
            </a:extLst>
          </p:cNvPr>
          <p:cNvSpPr>
            <a:spLocks noGrp="1"/>
          </p:cNvSpPr>
          <p:nvPr>
            <p:ph type="title"/>
          </p:nvPr>
        </p:nvSpPr>
        <p:spPr/>
        <p:txBody>
          <a:bodyPr>
            <a:normAutofit/>
          </a:bodyPr>
          <a:lstStyle/>
          <a:p>
            <a:pPr algn="ctr"/>
            <a:r>
              <a:rPr lang="en-GB" altLang="en-US" sz="6600" dirty="0"/>
              <a:t>Business models</a:t>
            </a:r>
            <a:endParaRPr lang="en-GB" sz="6600" dirty="0"/>
          </a:p>
        </p:txBody>
      </p:sp>
      <p:sp>
        <p:nvSpPr>
          <p:cNvPr id="3" name="Content Placeholder 2">
            <a:extLst>
              <a:ext uri="{FF2B5EF4-FFF2-40B4-BE49-F238E27FC236}">
                <a16:creationId xmlns:a16="http://schemas.microsoft.com/office/drawing/2014/main" id="{CAA71793-1047-D125-92C3-0E0C522F26F1}"/>
              </a:ext>
            </a:extLst>
          </p:cNvPr>
          <p:cNvSpPr>
            <a:spLocks noGrp="1"/>
          </p:cNvSpPr>
          <p:nvPr>
            <p:ph idx="1"/>
          </p:nvPr>
        </p:nvSpPr>
        <p:spPr/>
        <p:txBody>
          <a:bodyPr>
            <a:normAutofit fontScale="92500" lnSpcReduction="10000"/>
          </a:bodyPr>
          <a:lstStyle/>
          <a:p>
            <a:r>
              <a:rPr lang="en-GB" altLang="en-US" b="1" i="1" dirty="0"/>
              <a:t>A business model </a:t>
            </a:r>
            <a:r>
              <a:rPr lang="en-GB" altLang="en-US" dirty="0"/>
              <a:t>describes how an organisation creates and delivers value for its customers. It is not just economic but could be cultural and social as well. </a:t>
            </a:r>
          </a:p>
          <a:p>
            <a:pPr marL="0" indent="0">
              <a:buNone/>
            </a:pPr>
            <a:endParaRPr lang="en-GB" altLang="en-US" dirty="0"/>
          </a:p>
          <a:p>
            <a:r>
              <a:rPr lang="en-GB" altLang="en-US" dirty="0"/>
              <a:t>It is ultimately the businesses profit making plan that will ultimately define the products and services it provides </a:t>
            </a:r>
          </a:p>
          <a:p>
            <a:pPr marL="0" indent="0">
              <a:buNone/>
            </a:pPr>
            <a:endParaRPr lang="en-GB" altLang="en-US" dirty="0"/>
          </a:p>
          <a:p>
            <a:endParaRPr lang="en-GB" altLang="en-US" sz="1000" dirty="0"/>
          </a:p>
          <a:p>
            <a:r>
              <a:rPr lang="en-GB" altLang="en-US" dirty="0"/>
              <a:t>New entrants with new business models can </a:t>
            </a:r>
            <a:r>
              <a:rPr lang="en-GB" altLang="en-US" b="1" i="1" dirty="0"/>
              <a:t>radically change </a:t>
            </a:r>
            <a:r>
              <a:rPr lang="en-GB" altLang="en-US" dirty="0"/>
              <a:t>the dynamics and competition in a market</a:t>
            </a:r>
            <a:r>
              <a:rPr lang="en-GB" altLang="en-US" b="1" i="1" dirty="0"/>
              <a:t> </a:t>
            </a:r>
            <a:r>
              <a:rPr lang="en-GB" altLang="en-US" dirty="0"/>
              <a:t>and establish superior positions </a:t>
            </a:r>
            <a:br>
              <a:rPr lang="en-GB" altLang="en-US" dirty="0"/>
            </a:br>
            <a:r>
              <a:rPr lang="en-GB" altLang="en-US" dirty="0"/>
              <a:t>(e.g. Uber, Spotify).</a:t>
            </a:r>
          </a:p>
          <a:p>
            <a:endParaRPr lang="en-GB" dirty="0"/>
          </a:p>
        </p:txBody>
      </p:sp>
      <p:sp>
        <p:nvSpPr>
          <p:cNvPr id="4" name="Navy Footer Strip" descr="Footer navy">
            <a:extLst>
              <a:ext uri="{FF2B5EF4-FFF2-40B4-BE49-F238E27FC236}">
                <a16:creationId xmlns:a16="http://schemas.microsoft.com/office/drawing/2014/main" id="{62410BE5-DAA3-D207-9C93-260934FFDF13}"/>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027B91E8-3C98-CC2D-7221-731BFC97F320}"/>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F393A610-B446-BEE8-BCDD-1F0ECEE321DE}"/>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1156506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D96E0-55A9-BCB3-C6EF-4CB82CDF76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412B7-68EC-91EF-C867-4CF798498D58}"/>
              </a:ext>
            </a:extLst>
          </p:cNvPr>
          <p:cNvSpPr>
            <a:spLocks noGrp="1"/>
          </p:cNvSpPr>
          <p:nvPr>
            <p:ph type="title"/>
          </p:nvPr>
        </p:nvSpPr>
        <p:spPr>
          <a:xfrm>
            <a:off x="838200" y="258254"/>
            <a:ext cx="10515600" cy="1325563"/>
          </a:xfrm>
        </p:spPr>
        <p:txBody>
          <a:bodyPr/>
          <a:lstStyle/>
          <a:p>
            <a:pPr algn="ctr"/>
            <a:r>
              <a:rPr lang="en-GB" altLang="en-US" sz="4400" dirty="0"/>
              <a:t>Business model components</a:t>
            </a:r>
            <a:br>
              <a:rPr lang="en-US" altLang="en-US" sz="4400" dirty="0"/>
            </a:br>
            <a:endParaRPr lang="en-GB" dirty="0"/>
          </a:p>
        </p:txBody>
      </p:sp>
      <p:sp>
        <p:nvSpPr>
          <p:cNvPr id="4" name="Navy Footer Strip" descr="Footer navy">
            <a:extLst>
              <a:ext uri="{FF2B5EF4-FFF2-40B4-BE49-F238E27FC236}">
                <a16:creationId xmlns:a16="http://schemas.microsoft.com/office/drawing/2014/main" id="{D986F3E5-FF5A-3B17-A606-6E3AB0F11D04}"/>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47D1A5E5-A515-E289-FBA8-48D73515019D}"/>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0FA895BE-801A-E888-BD97-C7E43FDDB525}"/>
              </a:ext>
            </a:extLst>
          </p:cNvPr>
          <p:cNvPicPr>
            <a:picLocks noChangeAspect="1"/>
          </p:cNvPicPr>
          <p:nvPr/>
        </p:nvPicPr>
        <p:blipFill>
          <a:blip r:embed="rId3"/>
          <a:srcRect/>
          <a:stretch/>
        </p:blipFill>
        <p:spPr>
          <a:xfrm>
            <a:off x="11084876" y="5363376"/>
            <a:ext cx="548323" cy="1494624"/>
          </a:xfrm>
          <a:prstGeom prst="rect">
            <a:avLst/>
          </a:prstGeom>
        </p:spPr>
      </p:pic>
      <p:pic>
        <p:nvPicPr>
          <p:cNvPr id="7" name="Picture 12">
            <a:extLst>
              <a:ext uri="{FF2B5EF4-FFF2-40B4-BE49-F238E27FC236}">
                <a16:creationId xmlns:a16="http://schemas.microsoft.com/office/drawing/2014/main" id="{A14907BC-8A77-58AA-6187-B7DDC69F7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1" y="1353644"/>
            <a:ext cx="10354798" cy="449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72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60CD2-68D4-917D-91BF-D3CBB500D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D58436-50FC-DC70-EAA0-7D7BF873982C}"/>
              </a:ext>
            </a:extLst>
          </p:cNvPr>
          <p:cNvSpPr>
            <a:spLocks noGrp="1"/>
          </p:cNvSpPr>
          <p:nvPr>
            <p:ph type="title"/>
          </p:nvPr>
        </p:nvSpPr>
        <p:spPr/>
        <p:txBody>
          <a:bodyPr/>
          <a:lstStyle/>
          <a:p>
            <a:pPr algn="ctr"/>
            <a:r>
              <a:rPr lang="en-GB" altLang="en-US" dirty="0"/>
              <a:t>Business model patterns</a:t>
            </a:r>
            <a:endParaRPr lang="en-GB" dirty="0"/>
          </a:p>
        </p:txBody>
      </p:sp>
      <p:sp>
        <p:nvSpPr>
          <p:cNvPr id="3" name="Content Placeholder 2">
            <a:extLst>
              <a:ext uri="{FF2B5EF4-FFF2-40B4-BE49-F238E27FC236}">
                <a16:creationId xmlns:a16="http://schemas.microsoft.com/office/drawing/2014/main" id="{E3CDD02C-3FB6-B7C6-1151-1E83B0AE2305}"/>
              </a:ext>
            </a:extLst>
          </p:cNvPr>
          <p:cNvSpPr>
            <a:spLocks noGrp="1"/>
          </p:cNvSpPr>
          <p:nvPr>
            <p:ph idx="1"/>
          </p:nvPr>
        </p:nvSpPr>
        <p:spPr>
          <a:xfrm>
            <a:off x="838200" y="1501176"/>
            <a:ext cx="10515600" cy="4351338"/>
          </a:xfrm>
        </p:spPr>
        <p:txBody>
          <a:bodyPr>
            <a:normAutofit fontScale="92500" lnSpcReduction="10000"/>
          </a:bodyPr>
          <a:lstStyle/>
          <a:p>
            <a:pPr eaLnBrk="1" hangingPunct="1">
              <a:buFont typeface="Arial" charset="0"/>
              <a:buNone/>
              <a:defRPr/>
            </a:pPr>
            <a:r>
              <a:rPr lang="en-GB" altLang="en-US" sz="2800" dirty="0"/>
              <a:t>Three typical business model patterns are:</a:t>
            </a:r>
          </a:p>
          <a:p>
            <a:pPr marL="266700" indent="-266700">
              <a:buFont typeface="Arial" charset="0"/>
              <a:buChar char="•"/>
              <a:defRPr/>
            </a:pPr>
            <a:r>
              <a:rPr lang="en-GB" altLang="en-US" sz="2800" b="1" i="1" dirty="0"/>
              <a:t>Razor and blade –</a:t>
            </a:r>
            <a:r>
              <a:rPr lang="en-GB" altLang="en-US" sz="2800" dirty="0"/>
              <a:t> named after the classic Gillette strategy of selling razors cheaply and profiting from sales of high priced blades (e.g. inkjet printers, single use pod coffee machines, electric toothbrushes).</a:t>
            </a:r>
          </a:p>
          <a:p>
            <a:pPr marL="0" indent="0">
              <a:buNone/>
              <a:defRPr/>
            </a:pPr>
            <a:endParaRPr lang="en-GB" altLang="en-US" sz="2800" b="1" i="1" dirty="0"/>
          </a:p>
          <a:p>
            <a:pPr marL="266700" indent="-266700">
              <a:buFont typeface="Arial" charset="0"/>
              <a:buChar char="•"/>
              <a:defRPr/>
            </a:pPr>
            <a:r>
              <a:rPr lang="en-GB" altLang="en-US" sz="2800" b="1" i="1" dirty="0"/>
              <a:t>Freemium – </a:t>
            </a:r>
            <a:r>
              <a:rPr lang="en-GB" altLang="en-US" sz="2800" dirty="0"/>
              <a:t>named by combining ‘free’ and ‘premium’. Basic services are free to attract customers who then upgrade to expensive premium services (e.g. Spotify).</a:t>
            </a:r>
          </a:p>
          <a:p>
            <a:pPr marL="0" indent="0">
              <a:buNone/>
              <a:defRPr/>
            </a:pPr>
            <a:endParaRPr lang="en-GB" altLang="en-US" sz="2800" b="1" i="1" dirty="0"/>
          </a:p>
          <a:p>
            <a:pPr marL="266700" indent="-266700">
              <a:buFont typeface="Arial" charset="0"/>
              <a:buChar char="•"/>
              <a:defRPr/>
            </a:pPr>
            <a:r>
              <a:rPr lang="en-GB" altLang="en-US" sz="2800" b="1" i="1" dirty="0"/>
              <a:t>Peer-to-peer – </a:t>
            </a:r>
            <a:r>
              <a:rPr lang="en-GB" altLang="en-US" sz="2800" dirty="0"/>
              <a:t>brings together people and/or businesses without having to go through a middle man (e.g. Kiva, Zipcar)</a:t>
            </a:r>
          </a:p>
          <a:p>
            <a:endParaRPr lang="en-GB" dirty="0"/>
          </a:p>
        </p:txBody>
      </p:sp>
      <p:sp>
        <p:nvSpPr>
          <p:cNvPr id="4" name="Navy Footer Strip" descr="Footer navy">
            <a:extLst>
              <a:ext uri="{FF2B5EF4-FFF2-40B4-BE49-F238E27FC236}">
                <a16:creationId xmlns:a16="http://schemas.microsoft.com/office/drawing/2014/main" id="{972DC00E-850D-B606-8446-5F96B6E85BD0}"/>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BF498E4B-3DC4-36A6-7977-149876246A50}"/>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EFFD83FF-DFFF-380B-FD94-9027CCD1BBB8}"/>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3564638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39B89-C1A3-2C7B-2AE5-7F8B06750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B2BB6-2BBF-85F8-86EB-9C4B6C689DA1}"/>
              </a:ext>
            </a:extLst>
          </p:cNvPr>
          <p:cNvSpPr>
            <a:spLocks noGrp="1"/>
          </p:cNvSpPr>
          <p:nvPr>
            <p:ph type="title"/>
          </p:nvPr>
        </p:nvSpPr>
        <p:spPr>
          <a:xfrm>
            <a:off x="838200" y="0"/>
            <a:ext cx="10515600" cy="1325563"/>
          </a:xfrm>
        </p:spPr>
        <p:txBody>
          <a:bodyPr/>
          <a:lstStyle/>
          <a:p>
            <a:pPr algn="ctr"/>
            <a:r>
              <a:rPr lang="en-US" dirty="0"/>
              <a:t>Core Competency Theory</a:t>
            </a:r>
            <a:endParaRPr lang="en-GB" dirty="0"/>
          </a:p>
        </p:txBody>
      </p:sp>
      <p:sp>
        <p:nvSpPr>
          <p:cNvPr id="4" name="Navy Footer Strip" descr="Footer navy">
            <a:extLst>
              <a:ext uri="{FF2B5EF4-FFF2-40B4-BE49-F238E27FC236}">
                <a16:creationId xmlns:a16="http://schemas.microsoft.com/office/drawing/2014/main" id="{568CA518-C30D-E3AE-C284-63B015148371}"/>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1C335E30-CDD5-125E-965F-BCFDC156EE8E}"/>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C21F538A-A95B-C3D3-F0E2-C95AADC1CA8C}"/>
              </a:ext>
            </a:extLst>
          </p:cNvPr>
          <p:cNvPicPr>
            <a:picLocks noChangeAspect="1"/>
          </p:cNvPicPr>
          <p:nvPr/>
        </p:nvPicPr>
        <p:blipFill>
          <a:blip r:embed="rId4"/>
          <a:srcRect/>
          <a:stretch/>
        </p:blipFill>
        <p:spPr>
          <a:xfrm>
            <a:off x="11084876" y="5363376"/>
            <a:ext cx="548323" cy="1494624"/>
          </a:xfrm>
          <a:prstGeom prst="rect">
            <a:avLst/>
          </a:prstGeom>
        </p:spPr>
      </p:pic>
      <p:sp>
        <p:nvSpPr>
          <p:cNvPr id="7" name="Rectangle 1">
            <a:extLst>
              <a:ext uri="{FF2B5EF4-FFF2-40B4-BE49-F238E27FC236}">
                <a16:creationId xmlns:a16="http://schemas.microsoft.com/office/drawing/2014/main" id="{C58BD220-41B5-20F9-7892-12B13C6611FB}"/>
              </a:ext>
            </a:extLst>
          </p:cNvPr>
          <p:cNvSpPr>
            <a:spLocks noGrp="1" noChangeArrowheads="1"/>
          </p:cNvSpPr>
          <p:nvPr>
            <p:ph idx="1"/>
          </p:nvPr>
        </p:nvSpPr>
        <p:spPr bwMode="auto">
          <a:xfrm>
            <a:off x="731838" y="1028343"/>
            <a:ext cx="1146016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Definition of Core Competency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core competency is a </a:t>
            </a:r>
            <a:r>
              <a:rPr kumimoji="0" lang="en-US" altLang="en-US" sz="1800" b="1" i="0" u="none" strike="noStrike" cap="none" normalizeH="0" baseline="0" dirty="0">
                <a:ln>
                  <a:noFill/>
                </a:ln>
                <a:solidFill>
                  <a:schemeClr val="tx1"/>
                </a:solidFill>
                <a:effectLst/>
                <a:latin typeface="Arial" panose="020B0604020202020204" pitchFamily="34" charset="0"/>
              </a:rPr>
              <a:t>unique strength</a:t>
            </a:r>
            <a:r>
              <a:rPr kumimoji="0" lang="en-US" altLang="en-US" sz="1800" b="0" i="0" u="none" strike="noStrike" cap="none" normalizeH="0" baseline="0" dirty="0">
                <a:ln>
                  <a:noFill/>
                </a:ln>
                <a:solidFill>
                  <a:schemeClr val="tx1"/>
                </a:solidFill>
                <a:effectLst/>
                <a:latin typeface="Arial" panose="020B0604020202020204" pitchFamily="34" charset="0"/>
              </a:rPr>
              <a:t> that a company excels in, providing a </a:t>
            </a:r>
            <a:r>
              <a:rPr kumimoji="0" lang="en-US" altLang="en-US" sz="1800" b="1" i="0" u="none" strike="noStrike" cap="none" normalizeH="0" baseline="0" dirty="0">
                <a:ln>
                  <a:noFill/>
                </a:ln>
                <a:solidFill>
                  <a:schemeClr val="tx1"/>
                </a:solidFill>
                <a:effectLst/>
                <a:latin typeface="Arial" panose="020B0604020202020204" pitchFamily="34" charset="0"/>
              </a:rPr>
              <a:t>competitive advantage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must be </a:t>
            </a:r>
            <a:r>
              <a:rPr kumimoji="0" lang="en-US" altLang="en-US" sz="1800" b="1" i="0" u="none" strike="noStrike" cap="none" normalizeH="0" baseline="0" dirty="0">
                <a:ln>
                  <a:noFill/>
                </a:ln>
                <a:solidFill>
                  <a:schemeClr val="tx1"/>
                </a:solidFill>
                <a:effectLst/>
                <a:latin typeface="Arial" panose="020B0604020202020204" pitchFamily="34" charset="0"/>
              </a:rPr>
              <a:t>valuable, rare, and difficult to imitate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Strategic Importance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Core competencies are fundamental to </a:t>
            </a:r>
            <a:r>
              <a:rPr kumimoji="0" lang="en-US" altLang="en-US" sz="1800" b="1" i="0" u="none" strike="noStrike" cap="none" normalizeH="0" baseline="0" dirty="0">
                <a:ln>
                  <a:noFill/>
                </a:ln>
                <a:solidFill>
                  <a:schemeClr val="tx1"/>
                </a:solidFill>
                <a:effectLst/>
                <a:latin typeface="Arial" panose="020B0604020202020204" pitchFamily="34" charset="0"/>
              </a:rPr>
              <a:t>profitability and long-term success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They allow a company to </a:t>
            </a:r>
            <a:r>
              <a:rPr kumimoji="0" lang="en-US" altLang="en-US" sz="1800" b="1" i="0" u="none" strike="noStrike" cap="none" normalizeH="0" baseline="0" dirty="0">
                <a:ln>
                  <a:noFill/>
                </a:ln>
                <a:solidFill>
                  <a:schemeClr val="tx1"/>
                </a:solidFill>
                <a:effectLst/>
                <a:latin typeface="Arial" panose="020B0604020202020204" pitchFamily="34" charset="0"/>
              </a:rPr>
              <a:t>differentiate itself</a:t>
            </a:r>
            <a:r>
              <a:rPr kumimoji="0" lang="en-US" altLang="en-US" sz="1800" b="0" i="0" u="none" strike="noStrike" cap="none" normalizeH="0" baseline="0" dirty="0">
                <a:ln>
                  <a:noFill/>
                </a:ln>
                <a:solidFill>
                  <a:schemeClr val="tx1"/>
                </a:solidFill>
                <a:effectLst/>
                <a:latin typeface="Arial" panose="020B0604020202020204" pitchFamily="34" charset="0"/>
              </a:rPr>
              <a:t> in the market.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Inside-Out Approach to Strategy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Unlike traditional strategies that focus on market conditions, this approach </a:t>
            </a:r>
            <a:r>
              <a:rPr kumimoji="0" lang="en-US" altLang="en-US" sz="1800" b="1" i="0" u="none" strike="noStrike" cap="none" normalizeH="0" baseline="0" dirty="0">
                <a:ln>
                  <a:noFill/>
                </a:ln>
                <a:solidFill>
                  <a:schemeClr val="tx1"/>
                </a:solidFill>
                <a:effectLst/>
                <a:latin typeface="Arial" panose="020B0604020202020204" pitchFamily="34" charset="0"/>
              </a:rPr>
              <a:t>builds competitive advantage from internal strengths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Businesses must </a:t>
            </a:r>
            <a:r>
              <a:rPr kumimoji="0" lang="en-US" altLang="en-US" sz="1800" b="1" i="0" u="none" strike="noStrike" cap="none" normalizeH="0" baseline="0" dirty="0">
                <a:ln>
                  <a:noFill/>
                </a:ln>
                <a:solidFill>
                  <a:schemeClr val="tx1"/>
                </a:solidFill>
                <a:effectLst/>
                <a:latin typeface="Arial" panose="020B0604020202020204" pitchFamily="34" charset="0"/>
              </a:rPr>
              <a:t>develop and refine</a:t>
            </a:r>
            <a:r>
              <a:rPr kumimoji="0" lang="en-US" altLang="en-US" sz="1800" b="0" i="0" u="none" strike="noStrike" cap="none" normalizeH="0" baseline="0" dirty="0">
                <a:ln>
                  <a:noFill/>
                </a:ln>
                <a:solidFill>
                  <a:schemeClr val="tx1"/>
                </a:solidFill>
                <a:effectLst/>
                <a:latin typeface="Arial" panose="020B0604020202020204" pitchFamily="34" charset="0"/>
              </a:rPr>
              <a:t> competencies over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Sustaining Competitive Advantage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maintain core competencies, companies must </a:t>
            </a:r>
            <a:r>
              <a:rPr kumimoji="0" lang="en-US" altLang="en-US" sz="1800" b="1" i="0" u="none" strike="noStrike" cap="none" normalizeH="0" baseline="0" dirty="0">
                <a:ln>
                  <a:noFill/>
                </a:ln>
                <a:solidFill>
                  <a:schemeClr val="tx1"/>
                </a:solidFill>
                <a:effectLst/>
                <a:latin typeface="Arial" panose="020B0604020202020204" pitchFamily="34" charset="0"/>
              </a:rPr>
              <a:t>continuously innovate</a:t>
            </a:r>
            <a:r>
              <a:rPr kumimoji="0" lang="en-US" altLang="en-US" sz="1800" b="0" i="0" u="none" strike="noStrike" cap="none" normalizeH="0" baseline="0" dirty="0">
                <a:ln>
                  <a:noFill/>
                </a:ln>
                <a:solidFill>
                  <a:schemeClr val="tx1"/>
                </a:solidFill>
                <a:effectLst/>
                <a:latin typeface="Arial" panose="020B0604020202020204" pitchFamily="34" charset="0"/>
              </a:rPr>
              <a:t> and adapt to market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a core competency is lost, the company risks </a:t>
            </a:r>
            <a:r>
              <a:rPr kumimoji="0" lang="en-US" altLang="en-US" sz="1800" b="1" i="0" u="none" strike="noStrike" cap="none" normalizeH="0" baseline="0" dirty="0">
                <a:ln>
                  <a:noFill/>
                </a:ln>
                <a:solidFill>
                  <a:schemeClr val="tx1"/>
                </a:solidFill>
                <a:effectLst/>
                <a:latin typeface="Arial" panose="020B0604020202020204" pitchFamily="34" charset="0"/>
              </a:rPr>
              <a:t>losing its competitive edge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7723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9D3A5-1C23-3BE1-3916-87DE8B919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B9AA23-2A09-EE96-956C-12943EDDC9BA}"/>
              </a:ext>
            </a:extLst>
          </p:cNvPr>
          <p:cNvSpPr>
            <a:spLocks noGrp="1"/>
          </p:cNvSpPr>
          <p:nvPr>
            <p:ph type="title"/>
          </p:nvPr>
        </p:nvSpPr>
        <p:spPr>
          <a:xfrm>
            <a:off x="838200" y="-91121"/>
            <a:ext cx="10515600" cy="1325563"/>
          </a:xfrm>
        </p:spPr>
        <p:txBody>
          <a:bodyPr/>
          <a:lstStyle/>
          <a:p>
            <a:r>
              <a:rPr lang="en-US" dirty="0"/>
              <a:t>What functions might be a core competency? </a:t>
            </a:r>
            <a:endParaRPr lang="en-GB" dirty="0"/>
          </a:p>
        </p:txBody>
      </p:sp>
      <p:sp>
        <p:nvSpPr>
          <p:cNvPr id="4" name="Navy Footer Strip" descr="Footer navy">
            <a:extLst>
              <a:ext uri="{FF2B5EF4-FFF2-40B4-BE49-F238E27FC236}">
                <a16:creationId xmlns:a16="http://schemas.microsoft.com/office/drawing/2014/main" id="{0DC0AA51-073F-3B96-A306-FE80CC4DEBD0}"/>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7C31D18C-80E0-A0B1-4D78-11B83A55824B}"/>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F5AF078C-2659-90CB-CFC2-8B58DDFE0F36}"/>
              </a:ext>
            </a:extLst>
          </p:cNvPr>
          <p:cNvPicPr>
            <a:picLocks noChangeAspect="1"/>
          </p:cNvPicPr>
          <p:nvPr/>
        </p:nvPicPr>
        <p:blipFill>
          <a:blip r:embed="rId4"/>
          <a:srcRect/>
          <a:stretch/>
        </p:blipFill>
        <p:spPr>
          <a:xfrm>
            <a:off x="11084876" y="5363376"/>
            <a:ext cx="548323" cy="1494624"/>
          </a:xfrm>
          <a:prstGeom prst="rect">
            <a:avLst/>
          </a:prstGeom>
        </p:spPr>
      </p:pic>
      <p:pic>
        <p:nvPicPr>
          <p:cNvPr id="8" name="Picture 7">
            <a:extLst>
              <a:ext uri="{FF2B5EF4-FFF2-40B4-BE49-F238E27FC236}">
                <a16:creationId xmlns:a16="http://schemas.microsoft.com/office/drawing/2014/main" id="{48F7CC3B-FEDA-F6DA-3F9A-36E57E3448B0}"/>
              </a:ext>
            </a:extLst>
          </p:cNvPr>
          <p:cNvPicPr>
            <a:picLocks noChangeAspect="1"/>
          </p:cNvPicPr>
          <p:nvPr/>
        </p:nvPicPr>
        <p:blipFill>
          <a:blip r:embed="rId5"/>
          <a:stretch>
            <a:fillRect/>
          </a:stretch>
        </p:blipFill>
        <p:spPr>
          <a:xfrm>
            <a:off x="3583918" y="969315"/>
            <a:ext cx="5024163" cy="5004765"/>
          </a:xfrm>
          <a:prstGeom prst="rect">
            <a:avLst/>
          </a:prstGeom>
        </p:spPr>
      </p:pic>
    </p:spTree>
    <p:extLst>
      <p:ext uri="{BB962C8B-B14F-4D97-AF65-F5344CB8AC3E}">
        <p14:creationId xmlns:p14="http://schemas.microsoft.com/office/powerpoint/2010/main" val="649539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21A99-23D4-E8CA-42D8-212C31ED2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ED9B99-B0EE-02D6-7CB5-7ED7BB030EDD}"/>
              </a:ext>
            </a:extLst>
          </p:cNvPr>
          <p:cNvSpPr>
            <a:spLocks noGrp="1"/>
          </p:cNvSpPr>
          <p:nvPr>
            <p:ph type="title"/>
          </p:nvPr>
        </p:nvSpPr>
        <p:spPr>
          <a:xfrm>
            <a:off x="838200" y="0"/>
            <a:ext cx="10515600" cy="1325563"/>
          </a:xfrm>
        </p:spPr>
        <p:txBody>
          <a:bodyPr/>
          <a:lstStyle/>
          <a:p>
            <a:pPr algn="ctr"/>
            <a:r>
              <a:rPr lang="en-US" dirty="0"/>
              <a:t>So, how does this link to strategy? </a:t>
            </a:r>
            <a:endParaRPr lang="en-GB" dirty="0"/>
          </a:p>
        </p:txBody>
      </p:sp>
      <p:sp>
        <p:nvSpPr>
          <p:cNvPr id="3" name="Content Placeholder 2">
            <a:extLst>
              <a:ext uri="{FF2B5EF4-FFF2-40B4-BE49-F238E27FC236}">
                <a16:creationId xmlns:a16="http://schemas.microsoft.com/office/drawing/2014/main" id="{EABA1D98-FED4-2549-E1E4-EC095947210D}"/>
              </a:ext>
            </a:extLst>
          </p:cNvPr>
          <p:cNvSpPr>
            <a:spLocks noGrp="1"/>
          </p:cNvSpPr>
          <p:nvPr>
            <p:ph idx="1"/>
          </p:nvPr>
        </p:nvSpPr>
        <p:spPr>
          <a:xfrm>
            <a:off x="381965" y="1162930"/>
            <a:ext cx="10971835" cy="4811150"/>
          </a:xfrm>
        </p:spPr>
        <p:txBody>
          <a:bodyPr>
            <a:normAutofit fontScale="85000" lnSpcReduction="20000"/>
          </a:bodyPr>
          <a:lstStyle/>
          <a:p>
            <a:pPr>
              <a:buFont typeface="+mj-lt"/>
              <a:buAutoNum type="arabicPeriod"/>
            </a:pPr>
            <a:r>
              <a:rPr lang="en-US" b="1" dirty="0"/>
              <a:t>Strategic Focus on Strengths</a:t>
            </a:r>
          </a:p>
          <a:p>
            <a:pPr marL="0" indent="0">
              <a:buNone/>
            </a:pPr>
            <a:r>
              <a:rPr lang="en-US" dirty="0"/>
              <a:t>Businesses should build their strategy around their </a:t>
            </a:r>
            <a:r>
              <a:rPr lang="en-US" b="1" dirty="0"/>
              <a:t>core competencies</a:t>
            </a:r>
            <a:r>
              <a:rPr lang="en-US" dirty="0"/>
              <a:t> to maximize competitive advantage.</a:t>
            </a:r>
          </a:p>
          <a:p>
            <a:pPr marL="0" indent="0">
              <a:buNone/>
            </a:pPr>
            <a:r>
              <a:rPr lang="en-US" b="1" dirty="0"/>
              <a:t>Sustainable Competitive Advantage</a:t>
            </a:r>
          </a:p>
          <a:p>
            <a:pPr marL="0" indent="0">
              <a:buNone/>
            </a:pPr>
            <a:r>
              <a:rPr lang="en-US" dirty="0"/>
              <a:t>Core competencies create </a:t>
            </a:r>
            <a:r>
              <a:rPr lang="en-US" b="1" dirty="0"/>
              <a:t>long-term differentiation</a:t>
            </a:r>
            <a:r>
              <a:rPr lang="en-US" dirty="0"/>
              <a:t> by making it hard for competitors to imitate.</a:t>
            </a:r>
          </a:p>
          <a:p>
            <a:pPr marL="0" indent="0">
              <a:buNone/>
            </a:pPr>
            <a:r>
              <a:rPr lang="en-US" b="1" dirty="0"/>
              <a:t>Investment &amp; Resource Allocation</a:t>
            </a:r>
          </a:p>
          <a:p>
            <a:pPr marL="0" indent="0">
              <a:buNone/>
            </a:pPr>
            <a:r>
              <a:rPr lang="en-US" dirty="0"/>
              <a:t>Companies should </a:t>
            </a:r>
            <a:r>
              <a:rPr lang="en-US" b="1" dirty="0"/>
              <a:t>invest in and strengthen</a:t>
            </a:r>
            <a:r>
              <a:rPr lang="en-US" dirty="0"/>
              <a:t> their core competencies through R&amp;D, training, and infrastructure.</a:t>
            </a:r>
          </a:p>
          <a:p>
            <a:pPr marL="0" indent="0">
              <a:buNone/>
            </a:pPr>
            <a:r>
              <a:rPr lang="en-US" b="1" dirty="0"/>
              <a:t>Adaptability &amp; Market Growth</a:t>
            </a:r>
          </a:p>
          <a:p>
            <a:pPr>
              <a:buFont typeface="+mj-lt"/>
              <a:buAutoNum type="arabicPeriod"/>
            </a:pPr>
            <a:r>
              <a:rPr lang="en-US" dirty="0"/>
              <a:t>Core competencies must </a:t>
            </a:r>
            <a:r>
              <a:rPr lang="en-US" b="1" dirty="0"/>
              <a:t>evolve</a:t>
            </a:r>
            <a:r>
              <a:rPr lang="en-US" dirty="0"/>
              <a:t> with industry changes to maintain relevance and leadership.</a:t>
            </a:r>
          </a:p>
          <a:p>
            <a:r>
              <a:rPr lang="en-US" dirty="0"/>
              <a:t>By aligning strategy with core competencies, businesses </a:t>
            </a:r>
            <a:r>
              <a:rPr lang="en-US" b="1" dirty="0"/>
              <a:t>capitalize on their strengths, innovate effectively, and maintain long-term success</a:t>
            </a:r>
            <a:r>
              <a:rPr lang="en-US" dirty="0"/>
              <a:t>.</a:t>
            </a:r>
          </a:p>
          <a:p>
            <a:endParaRPr lang="en-GB" dirty="0"/>
          </a:p>
        </p:txBody>
      </p:sp>
      <p:sp>
        <p:nvSpPr>
          <p:cNvPr id="4" name="Navy Footer Strip" descr="Footer navy">
            <a:extLst>
              <a:ext uri="{FF2B5EF4-FFF2-40B4-BE49-F238E27FC236}">
                <a16:creationId xmlns:a16="http://schemas.microsoft.com/office/drawing/2014/main" id="{1CE6E6CC-E3AC-D8B2-8E3E-C52A25115541}"/>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CCB2F153-AAAA-577D-FCAC-561B556D3F3A}"/>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DC3CF35C-9A23-5724-1FE7-27C660F6E0C1}"/>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323379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50AA-21F0-0F3D-8D7F-235BE4414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296BFF-C8F3-229A-8AEF-37D0FA0A6427}"/>
              </a:ext>
            </a:extLst>
          </p:cNvPr>
          <p:cNvSpPr>
            <a:spLocks noGrp="1"/>
          </p:cNvSpPr>
          <p:nvPr>
            <p:ph type="title"/>
          </p:nvPr>
        </p:nvSpPr>
        <p:spPr>
          <a:xfrm>
            <a:off x="7627716" y="365124"/>
            <a:ext cx="3726083" cy="5248597"/>
          </a:xfrm>
        </p:spPr>
        <p:txBody>
          <a:bodyPr/>
          <a:lstStyle/>
          <a:p>
            <a:r>
              <a:rPr lang="en-US" dirty="0"/>
              <a:t>Business  Strategy - making the right choice</a:t>
            </a:r>
            <a:endParaRPr lang="en-GB" dirty="0"/>
          </a:p>
        </p:txBody>
      </p:sp>
      <p:sp>
        <p:nvSpPr>
          <p:cNvPr id="4" name="Navy Footer Strip" descr="Footer navy">
            <a:extLst>
              <a:ext uri="{FF2B5EF4-FFF2-40B4-BE49-F238E27FC236}">
                <a16:creationId xmlns:a16="http://schemas.microsoft.com/office/drawing/2014/main" id="{544CF70C-5CBA-04AC-A034-8E54897A28D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76E99623-FBC8-2947-3342-2AB154CC36AC}"/>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096D802F-3CD2-A551-F27E-BD18348B4915}"/>
              </a:ext>
            </a:extLst>
          </p:cNvPr>
          <p:cNvPicPr>
            <a:picLocks noChangeAspect="1"/>
          </p:cNvPicPr>
          <p:nvPr/>
        </p:nvPicPr>
        <p:blipFill>
          <a:blip r:embed="rId3"/>
          <a:srcRect/>
          <a:stretch/>
        </p:blipFill>
        <p:spPr>
          <a:xfrm>
            <a:off x="11084876" y="5363376"/>
            <a:ext cx="548323" cy="1494624"/>
          </a:xfrm>
          <a:prstGeom prst="rect">
            <a:avLst/>
          </a:prstGeom>
        </p:spPr>
      </p:pic>
      <p:pic>
        <p:nvPicPr>
          <p:cNvPr id="7" name="Picture 6" descr="Top view of a circular maze">
            <a:extLst>
              <a:ext uri="{FF2B5EF4-FFF2-40B4-BE49-F238E27FC236}">
                <a16:creationId xmlns:a16="http://schemas.microsoft.com/office/drawing/2014/main" id="{DB6FA390-CDCD-7BDD-4078-B4EB34E91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51"/>
            <a:ext cx="7162800" cy="5986731"/>
          </a:xfrm>
          <a:prstGeom prst="rect">
            <a:avLst/>
          </a:prstGeom>
        </p:spPr>
      </p:pic>
    </p:spTree>
    <p:extLst>
      <p:ext uri="{BB962C8B-B14F-4D97-AF65-F5344CB8AC3E}">
        <p14:creationId xmlns:p14="http://schemas.microsoft.com/office/powerpoint/2010/main" val="3754939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64683-FA01-6B89-E681-0F1B74696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88AC6-96C6-29E9-3646-7C5F8DE5A5DA}"/>
              </a:ext>
            </a:extLst>
          </p:cNvPr>
          <p:cNvSpPr>
            <a:spLocks noGrp="1"/>
          </p:cNvSpPr>
          <p:nvPr>
            <p:ph type="title"/>
          </p:nvPr>
        </p:nvSpPr>
        <p:spPr>
          <a:xfrm>
            <a:off x="838200" y="-144162"/>
            <a:ext cx="10515600" cy="1325563"/>
          </a:xfrm>
        </p:spPr>
        <p:txBody>
          <a:bodyPr/>
          <a:lstStyle/>
          <a:p>
            <a:pPr algn="ctr"/>
            <a:r>
              <a:rPr lang="en-US" dirty="0"/>
              <a:t>Strategic choices</a:t>
            </a:r>
            <a:endParaRPr lang="en-GB" dirty="0"/>
          </a:p>
        </p:txBody>
      </p:sp>
      <p:sp>
        <p:nvSpPr>
          <p:cNvPr id="4" name="Navy Footer Strip" descr="Footer navy">
            <a:extLst>
              <a:ext uri="{FF2B5EF4-FFF2-40B4-BE49-F238E27FC236}">
                <a16:creationId xmlns:a16="http://schemas.microsoft.com/office/drawing/2014/main" id="{A556C107-B0A9-2BDF-C6EF-FC9F663C5A70}"/>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7E851DA3-57D1-8165-3D51-8D974D7C0121}"/>
              </a:ext>
            </a:extLst>
          </p:cNvPr>
          <p:cNvPicPr>
            <a:picLocks noChangeAspect="1"/>
          </p:cNvPicPr>
          <p:nvPr/>
        </p:nvPicPr>
        <p:blipFill>
          <a:blip r:embed="rId2"/>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7947BA47-607F-5C6B-2ACC-40329B4A5E10}"/>
              </a:ext>
            </a:extLst>
          </p:cNvPr>
          <p:cNvPicPr>
            <a:picLocks noChangeAspect="1"/>
          </p:cNvPicPr>
          <p:nvPr/>
        </p:nvPicPr>
        <p:blipFill>
          <a:blip r:embed="rId3"/>
          <a:srcRect/>
          <a:stretch/>
        </p:blipFill>
        <p:spPr>
          <a:xfrm>
            <a:off x="11084876" y="5363376"/>
            <a:ext cx="548323" cy="1494624"/>
          </a:xfrm>
          <a:prstGeom prst="rect">
            <a:avLst/>
          </a:prstGeom>
        </p:spPr>
      </p:pic>
      <p:sp>
        <p:nvSpPr>
          <p:cNvPr id="7" name="Content Placeholder 2">
            <a:extLst>
              <a:ext uri="{FF2B5EF4-FFF2-40B4-BE49-F238E27FC236}">
                <a16:creationId xmlns:a16="http://schemas.microsoft.com/office/drawing/2014/main" id="{6DC64E3C-5C70-6DC7-818F-4518C1CA5AE3}"/>
              </a:ext>
            </a:extLst>
          </p:cNvPr>
          <p:cNvSpPr>
            <a:spLocks noGrp="1"/>
          </p:cNvSpPr>
          <p:nvPr>
            <p:ph idx="1"/>
          </p:nvPr>
        </p:nvSpPr>
        <p:spPr>
          <a:xfrm>
            <a:off x="185195" y="999461"/>
            <a:ext cx="11921923" cy="4363916"/>
          </a:xfrm>
        </p:spPr>
        <p:txBody>
          <a:bodyPr>
            <a:normAutofit fontScale="92500" lnSpcReduction="20000"/>
          </a:bodyPr>
          <a:lstStyle/>
          <a:p>
            <a:r>
              <a:rPr lang="en-US" dirty="0"/>
              <a:t>For the rest of the lecture, we will be looking at two key strategic choices.</a:t>
            </a:r>
          </a:p>
          <a:p>
            <a:pPr marL="0" indent="0">
              <a:buNone/>
            </a:pPr>
            <a:r>
              <a:rPr lang="en-US" dirty="0"/>
              <a:t> </a:t>
            </a:r>
          </a:p>
          <a:p>
            <a:pPr marL="1428750" lvl="2" indent="-514350">
              <a:buFont typeface="+mj-lt"/>
              <a:buAutoNum type="arabicPeriod"/>
            </a:pPr>
            <a:r>
              <a:rPr lang="en-US" dirty="0"/>
              <a:t>What business strategy a company should choose</a:t>
            </a:r>
          </a:p>
          <a:p>
            <a:pPr marL="1428750" lvl="2" indent="-514350">
              <a:buFont typeface="+mj-lt"/>
              <a:buAutoNum type="arabicPeriod"/>
            </a:pPr>
            <a:r>
              <a:rPr lang="en-US" dirty="0"/>
              <a:t>What business model a company or business unit should adopt in its market. </a:t>
            </a:r>
          </a:p>
          <a:p>
            <a:pPr marL="914400" lvl="2" indent="0">
              <a:buNone/>
            </a:pPr>
            <a:endParaRPr lang="en-US" dirty="0"/>
          </a:p>
          <a:p>
            <a:r>
              <a:rPr lang="en-US" dirty="0"/>
              <a:t>Business strategies are about how </a:t>
            </a:r>
            <a:r>
              <a:rPr lang="en-US" dirty="0" err="1"/>
              <a:t>organisations</a:t>
            </a:r>
            <a:r>
              <a:rPr lang="en-US" dirty="0"/>
              <a:t> compete in a marketplace i.e. a restaurant  has to decide  on food, menus, décor and prices which are dependent on the local market. </a:t>
            </a:r>
          </a:p>
          <a:p>
            <a:pPr marL="0" indent="0">
              <a:buNone/>
            </a:pPr>
            <a:endParaRPr lang="en-US" dirty="0"/>
          </a:p>
          <a:p>
            <a:r>
              <a:rPr lang="en-US" dirty="0"/>
              <a:t>Business strategy is essential for all businesses both large and small however,  the focus will be on larger, international </a:t>
            </a:r>
            <a:r>
              <a:rPr lang="en-US" dirty="0" err="1"/>
              <a:t>organisations</a:t>
            </a:r>
            <a:r>
              <a:rPr lang="en-US" dirty="0"/>
              <a:t> that are diversified in nature. These </a:t>
            </a:r>
            <a:r>
              <a:rPr lang="en-US" dirty="0" err="1"/>
              <a:t>organisations</a:t>
            </a:r>
            <a:r>
              <a:rPr lang="en-US" dirty="0"/>
              <a:t> will often contain </a:t>
            </a:r>
            <a:r>
              <a:rPr lang="en-US" dirty="0" err="1"/>
              <a:t>decentralised</a:t>
            </a:r>
            <a:r>
              <a:rPr lang="en-US" dirty="0"/>
              <a:t> ‘strategic business units’ in different product or market areas (they will have their own strategies).</a:t>
            </a:r>
          </a:p>
        </p:txBody>
      </p:sp>
    </p:spTree>
    <p:extLst>
      <p:ext uri="{BB962C8B-B14F-4D97-AF65-F5344CB8AC3E}">
        <p14:creationId xmlns:p14="http://schemas.microsoft.com/office/powerpoint/2010/main" val="3634747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675A9-3C84-3DD8-39DA-77A322039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664DBA-7AE5-5260-3E28-06268DE2E643}"/>
              </a:ext>
            </a:extLst>
          </p:cNvPr>
          <p:cNvSpPr>
            <a:spLocks noGrp="1"/>
          </p:cNvSpPr>
          <p:nvPr>
            <p:ph type="title"/>
          </p:nvPr>
        </p:nvSpPr>
        <p:spPr/>
        <p:txBody>
          <a:bodyPr/>
          <a:lstStyle/>
          <a:p>
            <a:pPr algn="ctr"/>
            <a:r>
              <a:rPr lang="en-GB" dirty="0"/>
              <a:t>Strategic Business Units (SBUs)</a:t>
            </a:r>
            <a:br>
              <a:rPr lang="en-US" b="1" dirty="0"/>
            </a:br>
            <a:endParaRPr lang="en-GB" dirty="0"/>
          </a:p>
        </p:txBody>
      </p:sp>
      <p:sp>
        <p:nvSpPr>
          <p:cNvPr id="3" name="Content Placeholder 2">
            <a:extLst>
              <a:ext uri="{FF2B5EF4-FFF2-40B4-BE49-F238E27FC236}">
                <a16:creationId xmlns:a16="http://schemas.microsoft.com/office/drawing/2014/main" id="{493CB914-7F73-13E4-6176-632FC4226A0A}"/>
              </a:ext>
            </a:extLst>
          </p:cNvPr>
          <p:cNvSpPr>
            <a:spLocks noGrp="1"/>
          </p:cNvSpPr>
          <p:nvPr>
            <p:ph idx="1"/>
          </p:nvPr>
        </p:nvSpPr>
        <p:spPr/>
        <p:txBody>
          <a:bodyPr/>
          <a:lstStyle/>
          <a:p>
            <a:pPr marL="0" indent="0">
              <a:buNone/>
            </a:pPr>
            <a:r>
              <a:rPr lang="en-US" dirty="0"/>
              <a:t>Strategic Business Units (SBUs) play a crucial role in </a:t>
            </a:r>
            <a:r>
              <a:rPr lang="en-US" b="1" dirty="0"/>
              <a:t>organizational structure and strategy</a:t>
            </a:r>
            <a:r>
              <a:rPr lang="en-US" dirty="0"/>
              <a:t>, particularly in large, diversified companies. An SBU is a distinct business unit within a larger organization, </a:t>
            </a:r>
            <a:r>
              <a:rPr lang="en-US" b="1" dirty="0"/>
              <a:t>focused on a specific market, product line, or service area</a:t>
            </a:r>
            <a:r>
              <a:rPr lang="en-US" dirty="0"/>
              <a:t>.</a:t>
            </a:r>
          </a:p>
          <a:p>
            <a:pPr marL="0" indent="0">
              <a:buNone/>
            </a:pPr>
            <a:endParaRPr lang="en-GB" dirty="0"/>
          </a:p>
        </p:txBody>
      </p:sp>
      <p:sp>
        <p:nvSpPr>
          <p:cNvPr id="4" name="Navy Footer Strip" descr="Footer navy">
            <a:extLst>
              <a:ext uri="{FF2B5EF4-FFF2-40B4-BE49-F238E27FC236}">
                <a16:creationId xmlns:a16="http://schemas.microsoft.com/office/drawing/2014/main" id="{CB5841AD-D33E-C4D4-FAD3-0B5880E9458D}"/>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C7CE04DC-B5EB-F3E0-FFEB-63A4F1037905}"/>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E52E55AA-EE80-42D2-DDDD-1C17B67963FF}"/>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2100413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716C-80B4-A0E3-4867-94267AE65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54E65-5333-5237-6574-C47B49646019}"/>
              </a:ext>
            </a:extLst>
          </p:cNvPr>
          <p:cNvSpPr>
            <a:spLocks noGrp="1"/>
          </p:cNvSpPr>
          <p:nvPr>
            <p:ph type="title"/>
          </p:nvPr>
        </p:nvSpPr>
        <p:spPr/>
        <p:txBody>
          <a:bodyPr/>
          <a:lstStyle/>
          <a:p>
            <a:pPr algn="ctr"/>
            <a:r>
              <a:rPr lang="en-US" b="1" dirty="0"/>
              <a:t>Discussion Questions</a:t>
            </a:r>
            <a:endParaRPr lang="en-GB" dirty="0"/>
          </a:p>
        </p:txBody>
      </p:sp>
      <p:sp>
        <p:nvSpPr>
          <p:cNvPr id="3" name="Content Placeholder 2">
            <a:extLst>
              <a:ext uri="{FF2B5EF4-FFF2-40B4-BE49-F238E27FC236}">
                <a16:creationId xmlns:a16="http://schemas.microsoft.com/office/drawing/2014/main" id="{0D6B1348-32D8-5F6D-129F-F050464BE3B0}"/>
              </a:ext>
            </a:extLst>
          </p:cNvPr>
          <p:cNvSpPr>
            <a:spLocks noGrp="1"/>
          </p:cNvSpPr>
          <p:nvPr>
            <p:ph idx="1"/>
          </p:nvPr>
        </p:nvSpPr>
        <p:spPr/>
        <p:txBody>
          <a:bodyPr/>
          <a:lstStyle/>
          <a:p>
            <a:pPr>
              <a:buFont typeface="+mj-lt"/>
              <a:buAutoNum type="arabicPeriod"/>
            </a:pPr>
            <a:r>
              <a:rPr lang="en-US" dirty="0"/>
              <a:t>Can you think of a company with well-defined SBUs?</a:t>
            </a:r>
          </a:p>
          <a:p>
            <a:pPr>
              <a:buFont typeface="+mj-lt"/>
              <a:buAutoNum type="arabicPeriod"/>
            </a:pPr>
            <a:r>
              <a:rPr lang="en-US" dirty="0"/>
              <a:t>What are the advantages and challenges of managing multiple SBUs?</a:t>
            </a:r>
          </a:p>
          <a:p>
            <a:pPr>
              <a:buFont typeface="+mj-lt"/>
              <a:buAutoNum type="arabicPeriod"/>
            </a:pPr>
            <a:r>
              <a:rPr lang="en-US" dirty="0"/>
              <a:t>How do companies decide whether to keep SBUs separate or integrate them?</a:t>
            </a:r>
          </a:p>
          <a:p>
            <a:endParaRPr lang="en-GB" dirty="0"/>
          </a:p>
        </p:txBody>
      </p:sp>
      <p:sp>
        <p:nvSpPr>
          <p:cNvPr id="4" name="Navy Footer Strip" descr="Footer navy">
            <a:extLst>
              <a:ext uri="{FF2B5EF4-FFF2-40B4-BE49-F238E27FC236}">
                <a16:creationId xmlns:a16="http://schemas.microsoft.com/office/drawing/2014/main" id="{CE71AAE8-5220-B9F5-DE11-3624E53027AC}"/>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312D2D62-0F49-6CA7-ABC4-9731893CFDBD}"/>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6" name="Picture 5" descr="short orange tower">
            <a:extLst>
              <a:ext uri="{FF2B5EF4-FFF2-40B4-BE49-F238E27FC236}">
                <a16:creationId xmlns:a16="http://schemas.microsoft.com/office/drawing/2014/main" id="{359542CF-FE46-CD5D-1A2D-C928931E8C61}"/>
              </a:ext>
            </a:extLst>
          </p:cNvPr>
          <p:cNvPicPr>
            <a:picLocks noChangeAspect="1"/>
          </p:cNvPicPr>
          <p:nvPr/>
        </p:nvPicPr>
        <p:blipFill>
          <a:blip r:embed="rId4"/>
          <a:srcRect/>
          <a:stretch/>
        </p:blipFill>
        <p:spPr>
          <a:xfrm>
            <a:off x="11084876" y="5363376"/>
            <a:ext cx="548323" cy="1494624"/>
          </a:xfrm>
          <a:prstGeom prst="rect">
            <a:avLst/>
          </a:prstGeom>
        </p:spPr>
      </p:pic>
    </p:spTree>
    <p:extLst>
      <p:ext uri="{BB962C8B-B14F-4D97-AF65-F5344CB8AC3E}">
        <p14:creationId xmlns:p14="http://schemas.microsoft.com/office/powerpoint/2010/main" val="2072447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TotalTime>
  <Words>14546</Words>
  <Application>Microsoft Macintosh PowerPoint</Application>
  <PresentationFormat>Widescreen</PresentationFormat>
  <Paragraphs>603</Paragraphs>
  <Slides>23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Calibri</vt:lpstr>
      <vt:lpstr>Century Gothic</vt:lpstr>
      <vt:lpstr>Office Theme</vt:lpstr>
      <vt:lpstr>PowerPoint Presentation</vt:lpstr>
      <vt:lpstr>By the end of today you will be able to…</vt:lpstr>
      <vt:lpstr>Core Competency Theory</vt:lpstr>
      <vt:lpstr>What functions might be a core competency? </vt:lpstr>
      <vt:lpstr>So, how does this link to strategy? </vt:lpstr>
      <vt:lpstr>Business  Strategy - making the right choice</vt:lpstr>
      <vt:lpstr>Strategic choices</vt:lpstr>
      <vt:lpstr>Strategic Business Units (SBUs) </vt:lpstr>
      <vt:lpstr>Discussion Questions</vt:lpstr>
      <vt:lpstr>Strategic choices</vt:lpstr>
      <vt:lpstr>Business strategies and models </vt:lpstr>
      <vt:lpstr>Generic competitive strategies </vt:lpstr>
      <vt:lpstr>Cost-leadership strategy</vt:lpstr>
      <vt:lpstr>Costs, prices and profits for  generic strategies</vt:lpstr>
      <vt:lpstr>Differentiation strategy</vt:lpstr>
      <vt:lpstr>Focus strategy</vt:lpstr>
      <vt:lpstr>Hybrid strategy</vt:lpstr>
      <vt:lpstr>The Interactive Nature of Business Strategy and Competitive Behavior</vt:lpstr>
      <vt:lpstr>Cooperative Strategy and Game Theory in Business</vt:lpstr>
      <vt:lpstr>Business Models</vt:lpstr>
      <vt:lpstr>Business models</vt:lpstr>
      <vt:lpstr>Business model components </vt:lpstr>
      <vt:lpstr>Business model patterns</vt:lpstr>
    </vt:vector>
  </TitlesOfParts>
  <Company>Wrexham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Kayleigh Cottam</dc:creator>
  <cp:lastModifiedBy>Elan Kandaswamy</cp:lastModifiedBy>
  <cp:revision>2</cp:revision>
  <dcterms:created xsi:type="dcterms:W3CDTF">2025-03-02T20:25:05Z</dcterms:created>
  <dcterms:modified xsi:type="dcterms:W3CDTF">2025-07-09T13:05:19Z</dcterms:modified>
</cp:coreProperties>
</file>